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773" r:id="rId2"/>
    <p:sldId id="782" r:id="rId3"/>
    <p:sldId id="771" r:id="rId4"/>
    <p:sldId id="762" r:id="rId5"/>
    <p:sldId id="770" r:id="rId6"/>
    <p:sldId id="767" r:id="rId7"/>
    <p:sldId id="763" r:id="rId8"/>
    <p:sldId id="768" r:id="rId9"/>
    <p:sldId id="775" r:id="rId10"/>
    <p:sldId id="776" r:id="rId11"/>
    <p:sldId id="777" r:id="rId12"/>
    <p:sldId id="778" r:id="rId13"/>
    <p:sldId id="779" r:id="rId14"/>
    <p:sldId id="783" r:id="rId15"/>
    <p:sldId id="781" r:id="rId16"/>
  </p:sldIdLst>
  <p:sldSz cx="12192000" cy="6858000"/>
  <p:notesSz cx="6797675" cy="9928225"/>
  <p:embeddedFontLst>
    <p:embeddedFont>
      <p:font typeface="Calibri" panose="020F0502020204030204" pitchFamily="34" charset="0"/>
      <p:regular r:id="rId19"/>
      <p:bold r:id="rId20"/>
      <p:italic r:id="rId21"/>
      <p:boldItalic r:id="rId22"/>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mpf" initials="" lastIdx="6" clrIdx="0"/>
  <p:cmAuthor id="1" name="Sabine Corsten" initials="SC" lastIdx="9" clrIdx="1"/>
  <p:cmAuthor id="2" name="Norina Lauer" initials="NL" lastIdx="3" clrIdx="2"/>
  <p:cmAuthor id="3" name="Matthias Lutz-Kopp" initials="ML" lastIdx="5" clrIdx="3"/>
  <p:cmAuthor id="4" name="Johanna Coppers" initials="JC" lastIdx="6" clrIdx="4">
    <p:extLst>
      <p:ext uri="{19B8F6BF-5375-455C-9EA6-DF929625EA0E}">
        <p15:presenceInfo xmlns:p15="http://schemas.microsoft.com/office/powerpoint/2012/main" userId="Johanna Copp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872"/>
    <a:srgbClr val="8CC061"/>
    <a:srgbClr val="8EC363"/>
    <a:srgbClr val="BFBFBF"/>
    <a:srgbClr val="B9D99F"/>
    <a:srgbClr val="CEEAB0"/>
    <a:srgbClr val="FAF0CA"/>
    <a:srgbClr val="EBB296"/>
    <a:srgbClr val="FF6600"/>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E4E56-9C4F-4C85-B8D3-9A5ACC37D483}" v="22" dt="2023-07-31T07:59:20.25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56265" autoAdjust="0"/>
  </p:normalViewPr>
  <p:slideViewPr>
    <p:cSldViewPr>
      <p:cViewPr varScale="1">
        <p:scale>
          <a:sx n="35" d="100"/>
          <a:sy n="35" d="100"/>
        </p:scale>
        <p:origin x="1204" y="4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8" d="100"/>
          <a:sy n="48" d="100"/>
        </p:scale>
        <p:origin x="2764" y="44"/>
      </p:cViewPr>
      <p:guideLst>
        <p:guide orient="horz" pos="3224"/>
        <p:guide pos="2236"/>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ut Plath" userId="1e9cb491ac4d4e83" providerId="LiveId" clId="{DE7E4E56-9C4F-4C85-B8D3-9A5ACC37D483}"/>
    <pc:docChg chg="undo custSel modSld">
      <pc:chgData name="Almut Plath" userId="1e9cb491ac4d4e83" providerId="LiveId" clId="{DE7E4E56-9C4F-4C85-B8D3-9A5ACC37D483}" dt="2023-07-31T07:59:20.254" v="164" actId="12"/>
      <pc:docMkLst>
        <pc:docMk/>
      </pc:docMkLst>
      <pc:sldChg chg="modNotesTx">
        <pc:chgData name="Almut Plath" userId="1e9cb491ac4d4e83" providerId="LiveId" clId="{DE7E4E56-9C4F-4C85-B8D3-9A5ACC37D483}" dt="2023-07-30T11:50:29.748" v="150" actId="20577"/>
        <pc:sldMkLst>
          <pc:docMk/>
          <pc:sldMk cId="2007241047" sldId="778"/>
        </pc:sldMkLst>
      </pc:sldChg>
      <pc:sldChg chg="addSp modSp mod modAnim modNotesTx">
        <pc:chgData name="Almut Plath" userId="1e9cb491ac4d4e83" providerId="LiveId" clId="{DE7E4E56-9C4F-4C85-B8D3-9A5ACC37D483}" dt="2023-07-30T11:49:56.260" v="138" actId="20577"/>
        <pc:sldMkLst>
          <pc:docMk/>
          <pc:sldMk cId="4209212421" sldId="779"/>
        </pc:sldMkLst>
        <pc:spChg chg="add mod">
          <ac:chgData name="Almut Plath" userId="1e9cb491ac4d4e83" providerId="LiveId" clId="{DE7E4E56-9C4F-4C85-B8D3-9A5ACC37D483}" dt="2023-07-30T11:48:08.828" v="122" actId="14100"/>
          <ac:spMkLst>
            <pc:docMk/>
            <pc:sldMk cId="4209212421" sldId="779"/>
            <ac:spMk id="6" creationId="{AA278CD3-12D5-90D9-14E1-A0C84775433E}"/>
          </ac:spMkLst>
        </pc:spChg>
      </pc:sldChg>
      <pc:sldChg chg="modSp">
        <pc:chgData name="Almut Plath" userId="1e9cb491ac4d4e83" providerId="LiveId" clId="{DE7E4E56-9C4F-4C85-B8D3-9A5ACC37D483}" dt="2023-07-31T07:59:20.254" v="164" actId="12"/>
        <pc:sldMkLst>
          <pc:docMk/>
          <pc:sldMk cId="1227523927" sldId="783"/>
        </pc:sldMkLst>
        <pc:spChg chg="mod">
          <ac:chgData name="Almut Plath" userId="1e9cb491ac4d4e83" providerId="LiveId" clId="{DE7E4E56-9C4F-4C85-B8D3-9A5ACC37D483}" dt="2023-07-31T07:59:20.254" v="164" actId="12"/>
          <ac:spMkLst>
            <pc:docMk/>
            <pc:sldMk cId="1227523927" sldId="783"/>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14FF1-2709-462E-A5E7-B3A76624C62A}" type="doc">
      <dgm:prSet loTypeId="urn:microsoft.com/office/officeart/2005/8/layout/list1" loCatId="list" qsTypeId="urn:microsoft.com/office/officeart/2005/8/quickstyle/simple3" qsCatId="simple" csTypeId="urn:microsoft.com/office/officeart/2005/8/colors/accent1_1" csCatId="accent1" phldr="1"/>
      <dgm:spPr/>
      <dgm:t>
        <a:bodyPr/>
        <a:lstStyle/>
        <a:p>
          <a:endParaRPr lang="de-DE"/>
        </a:p>
      </dgm:t>
    </dgm:pt>
    <dgm:pt modelId="{702D1775-0C9A-4D94-B1C5-421ADE83D7A0}">
      <dgm:prSet phldrT="[Text]" custT="1"/>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rPr>
            <a:t>Konzept</a:t>
          </a:r>
          <a:endParaRPr lang="de-DE" sz="1800" dirty="0">
            <a:solidFill>
              <a:schemeClr val="tx1">
                <a:lumMod val="75000"/>
                <a:lumOff val="25000"/>
              </a:schemeClr>
            </a:solidFill>
            <a:latin typeface="Calibri" panose="020F0502020204030204" pitchFamily="34" charset="0"/>
            <a:cs typeface="Calibri" panose="020F0502020204030204" pitchFamily="34" charset="0"/>
          </a:endParaRPr>
        </a:p>
      </dgm:t>
    </dgm:pt>
    <dgm:pt modelId="{98A9A43E-ED5B-423B-9BFB-B71C62E5E68E}" type="parTrans" cxnId="{1DE105F0-4BC1-4D1E-9DC4-9650D3223A4E}">
      <dgm:prSet/>
      <dgm:spPr/>
      <dgm:t>
        <a:bodyPr/>
        <a:lstStyle/>
        <a:p>
          <a:endParaRPr lang="de-DE"/>
        </a:p>
      </dgm:t>
    </dgm:pt>
    <dgm:pt modelId="{7B9E8367-0FD4-4B03-AA9B-48BDBB170AE2}" type="sibTrans" cxnId="{1DE105F0-4BC1-4D1E-9DC4-9650D3223A4E}">
      <dgm:prSet/>
      <dgm:spPr/>
      <dgm:t>
        <a:bodyPr/>
        <a:lstStyle/>
        <a:p>
          <a:endParaRPr lang="de-DE"/>
        </a:p>
      </dgm:t>
    </dgm:pt>
    <dgm:pt modelId="{1517BA6B-5D28-4F9C-9ED2-D836943EC431}">
      <dgm:prSet custT="1"/>
      <dgm:spPr/>
      <dgm:t>
        <a:bodyPr/>
        <a:lstStyle/>
        <a:p>
          <a:pPr>
            <a:buNone/>
          </a:pPr>
          <a:r>
            <a:rPr lang="de-DE" sz="2400" dirty="0">
              <a:solidFill>
                <a:schemeClr val="tx1">
                  <a:lumMod val="75000"/>
                  <a:lumOff val="25000"/>
                </a:schemeClr>
              </a:solidFill>
              <a:latin typeface="Calibri" panose="020F0502020204030204" pitchFamily="34" charset="0"/>
              <a:cs typeface="Calibri" panose="020F0502020204030204" pitchFamily="34" charset="0"/>
            </a:rPr>
            <a:t>Funktion</a:t>
          </a:r>
        </a:p>
      </dgm:t>
    </dgm:pt>
    <dgm:pt modelId="{6CA897BA-5FB0-4926-93A6-7945E40B8868}" type="parTrans" cxnId="{FB58E76E-2B10-4275-9840-B7DC3AA74347}">
      <dgm:prSet/>
      <dgm:spPr/>
      <dgm:t>
        <a:bodyPr/>
        <a:lstStyle/>
        <a:p>
          <a:endParaRPr lang="de-DE"/>
        </a:p>
      </dgm:t>
    </dgm:pt>
    <dgm:pt modelId="{2F25D2E5-FF00-49A3-B089-F04315AF1C04}" type="sibTrans" cxnId="{FB58E76E-2B10-4275-9840-B7DC3AA74347}">
      <dgm:prSet/>
      <dgm:spPr/>
      <dgm:t>
        <a:bodyPr/>
        <a:lstStyle/>
        <a:p>
          <a:endParaRPr lang="de-DE"/>
        </a:p>
      </dgm:t>
    </dgm:pt>
    <dgm:pt modelId="{BBA6B3C8-514C-4B30-8D3A-897CEE0EC788}">
      <dgm:prSet custT="1"/>
      <dgm:spPr>
        <a:solidFill>
          <a:srgbClr val="8CC061">
            <a:alpha val="60000"/>
          </a:srgbClr>
        </a:solidFill>
        <a:ln>
          <a:noFill/>
        </a:ln>
      </dgm:spPr>
      <dgm:t>
        <a:bodyPr/>
        <a:lstStyle/>
        <a:p>
          <a:pPr>
            <a:buFont typeface="Arial" panose="020B0604020202020204" pitchFamily="34" charset="0"/>
            <a:buChar char="•"/>
          </a:pPr>
          <a:r>
            <a:rPr lang="de-DE" sz="2400" dirty="0">
              <a:solidFill>
                <a:schemeClr val="tx1">
                  <a:lumMod val="75000"/>
                  <a:lumOff val="25000"/>
                </a:schemeClr>
              </a:solidFill>
              <a:latin typeface="Calibri" panose="020F0502020204030204" pitchFamily="34" charset="0"/>
              <a:cs typeface="Calibri" panose="020F0502020204030204" pitchFamily="34" charset="0"/>
            </a:rPr>
            <a:t>Virtuelle Ausflüge an Orte, an denen sich Fragen rund um das eigene Leben finden</a:t>
          </a:r>
        </a:p>
      </dgm:t>
    </dgm:pt>
    <dgm:pt modelId="{B26F56A9-A571-4B98-9D8E-76D395B193F1}" type="parTrans" cxnId="{42B3B2AC-B07E-4A24-AC9D-5B681854DCBF}">
      <dgm:prSet/>
      <dgm:spPr/>
      <dgm:t>
        <a:bodyPr/>
        <a:lstStyle/>
        <a:p>
          <a:endParaRPr lang="de-DE"/>
        </a:p>
      </dgm:t>
    </dgm:pt>
    <dgm:pt modelId="{6A28E924-A3C5-464D-BB10-E6266A0C23B0}" type="sibTrans" cxnId="{42B3B2AC-B07E-4A24-AC9D-5B681854DCBF}">
      <dgm:prSet/>
      <dgm:spPr/>
      <dgm:t>
        <a:bodyPr/>
        <a:lstStyle/>
        <a:p>
          <a:endParaRPr lang="de-DE"/>
        </a:p>
      </dgm:t>
    </dgm:pt>
    <dgm:pt modelId="{1891FAEB-5C4F-4787-8E6F-C7F32E8CF9ED}">
      <dgm:prSet custT="1"/>
      <dgm:spPr>
        <a:solidFill>
          <a:srgbClr val="8CC061">
            <a:alpha val="60000"/>
          </a:srgbClr>
        </a:solidFill>
        <a:ln>
          <a:noFill/>
        </a:ln>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rPr>
            <a:t>Unterstützung der Gesprächsführung für Begleitende</a:t>
          </a:r>
        </a:p>
      </dgm:t>
    </dgm:pt>
    <dgm:pt modelId="{2E054B80-F6E0-4829-BE9A-6D9D83EC98E4}" type="parTrans" cxnId="{EE01552E-3F87-4825-91DD-ED343F00DFA9}">
      <dgm:prSet/>
      <dgm:spPr/>
      <dgm:t>
        <a:bodyPr/>
        <a:lstStyle/>
        <a:p>
          <a:endParaRPr lang="de-DE"/>
        </a:p>
      </dgm:t>
    </dgm:pt>
    <dgm:pt modelId="{A2EB27B8-6655-4316-9D19-68D64860E392}" type="sibTrans" cxnId="{EE01552E-3F87-4825-91DD-ED343F00DFA9}">
      <dgm:prSet/>
      <dgm:spPr/>
      <dgm:t>
        <a:bodyPr/>
        <a:lstStyle/>
        <a:p>
          <a:endParaRPr lang="de-DE"/>
        </a:p>
      </dgm:t>
    </dgm:pt>
    <dgm:pt modelId="{B4E2E4B4-60DA-4BD7-BEAD-F834E13C872E}">
      <dgm:prSet custT="1"/>
      <dgm:spPr>
        <a:solidFill>
          <a:srgbClr val="8CC061">
            <a:alpha val="60000"/>
          </a:srgbClr>
        </a:solidFill>
        <a:ln>
          <a:noFill/>
        </a:ln>
      </dgm:spPr>
      <dgm:t>
        <a:bodyPr/>
        <a:lstStyle/>
        <a:p>
          <a:pPr>
            <a:buChar char="•"/>
          </a:pPr>
          <a:r>
            <a:rPr lang="de-DE" sz="2400" dirty="0">
              <a:solidFill>
                <a:schemeClr val="tx1">
                  <a:lumMod val="75000"/>
                  <a:lumOff val="25000"/>
                </a:schemeClr>
              </a:solidFill>
              <a:latin typeface="Calibri" panose="020F0502020204030204" pitchFamily="34" charset="0"/>
              <a:cs typeface="Calibri" panose="020F0502020204030204" pitchFamily="34" charset="0"/>
            </a:rPr>
            <a:t>Themensammlung</a:t>
          </a:r>
        </a:p>
      </dgm:t>
    </dgm:pt>
    <dgm:pt modelId="{198D735B-F3D1-4BE0-A449-C98A783915B7}" type="parTrans" cxnId="{9E2DBEF3-25E7-4796-A4CC-C91EED968F88}">
      <dgm:prSet/>
      <dgm:spPr/>
      <dgm:t>
        <a:bodyPr/>
        <a:lstStyle/>
        <a:p>
          <a:endParaRPr lang="de-DE"/>
        </a:p>
      </dgm:t>
    </dgm:pt>
    <dgm:pt modelId="{97DAD49F-3AD2-4AD5-B5A0-C588DE8860E3}" type="sibTrans" cxnId="{9E2DBEF3-25E7-4796-A4CC-C91EED968F88}">
      <dgm:prSet/>
      <dgm:spPr/>
      <dgm:t>
        <a:bodyPr/>
        <a:lstStyle/>
        <a:p>
          <a:endParaRPr lang="de-DE"/>
        </a:p>
      </dgm:t>
    </dgm:pt>
    <dgm:pt modelId="{51A7B007-0D2D-405B-AA64-561A74C21015}">
      <dgm:prSet custT="1"/>
      <dgm:spPr>
        <a:solidFill>
          <a:srgbClr val="8CC061">
            <a:alpha val="60000"/>
          </a:srgbClr>
        </a:solidFill>
        <a:ln>
          <a:noFill/>
        </a:ln>
      </dgm:spPr>
      <dgm:t>
        <a:bodyPr/>
        <a:lstStyle/>
        <a:p>
          <a:pPr>
            <a:buFont typeface="Arial" panose="020B0604020202020204" pitchFamily="34" charset="0"/>
            <a:buChar char="•"/>
          </a:pPr>
          <a:r>
            <a:rPr lang="de-DE" sz="2400" dirty="0">
              <a:solidFill>
                <a:schemeClr val="tx1">
                  <a:lumMod val="75000"/>
                  <a:lumOff val="25000"/>
                </a:schemeClr>
              </a:solidFill>
              <a:latin typeface="Calibri" panose="020F0502020204030204" pitchFamily="34" charset="0"/>
              <a:cs typeface="Calibri" panose="020F0502020204030204" pitchFamily="34" charset="0"/>
            </a:rPr>
            <a:t>Fotos, Tonaufnahmen</a:t>
          </a:r>
        </a:p>
      </dgm:t>
    </dgm:pt>
    <dgm:pt modelId="{C91F5ED5-8B63-474B-A5AF-6E54493E7581}" type="parTrans" cxnId="{D77309B6-2570-431E-9278-8AC4163032BD}">
      <dgm:prSet/>
      <dgm:spPr/>
      <dgm:t>
        <a:bodyPr/>
        <a:lstStyle/>
        <a:p>
          <a:endParaRPr lang="de-DE"/>
        </a:p>
      </dgm:t>
    </dgm:pt>
    <dgm:pt modelId="{5719B016-88F2-4571-9212-3F9A418FF75F}" type="sibTrans" cxnId="{D77309B6-2570-431E-9278-8AC4163032BD}">
      <dgm:prSet/>
      <dgm:spPr/>
      <dgm:t>
        <a:bodyPr/>
        <a:lstStyle/>
        <a:p>
          <a:endParaRPr lang="de-DE"/>
        </a:p>
      </dgm:t>
    </dgm:pt>
    <dgm:pt modelId="{FA34B891-3844-4C2B-8311-D75A071A7993}">
      <dgm:prSet custT="1"/>
      <dgm:spPr>
        <a:solidFill>
          <a:srgbClr val="8CC061">
            <a:alpha val="60000"/>
          </a:srgbClr>
        </a:solidFill>
        <a:ln>
          <a:noFill/>
        </a:ln>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rPr>
            <a:t>Anregungen für lebensgeschichtliche Gespräche</a:t>
          </a:r>
        </a:p>
      </dgm:t>
    </dgm:pt>
    <dgm:pt modelId="{7C02567E-A504-4DC1-BE1E-E1C7D280BC2D}" type="parTrans" cxnId="{414C4DAF-C7DD-49A6-9B4A-4DE79B38C33B}">
      <dgm:prSet/>
      <dgm:spPr/>
      <dgm:t>
        <a:bodyPr/>
        <a:lstStyle/>
        <a:p>
          <a:endParaRPr lang="de-DE"/>
        </a:p>
      </dgm:t>
    </dgm:pt>
    <dgm:pt modelId="{0C52A12D-B8AF-426F-867D-08CEF60880DD}" type="sibTrans" cxnId="{414C4DAF-C7DD-49A6-9B4A-4DE79B38C33B}">
      <dgm:prSet/>
      <dgm:spPr/>
      <dgm:t>
        <a:bodyPr/>
        <a:lstStyle/>
        <a:p>
          <a:endParaRPr lang="de-DE"/>
        </a:p>
      </dgm:t>
    </dgm:pt>
    <dgm:pt modelId="{7143B86D-D246-4845-8C40-15753E07FDB3}">
      <dgm:prSet phldrT="[Text]" custT="1"/>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rPr>
            <a:t>Inhalte</a:t>
          </a:r>
        </a:p>
      </dgm:t>
    </dgm:pt>
    <dgm:pt modelId="{2AC76575-F381-4921-A80D-8EC17AF9D6D4}" type="sibTrans" cxnId="{949F7F76-C44D-407F-A4CC-49677DB082FB}">
      <dgm:prSet/>
      <dgm:spPr/>
      <dgm:t>
        <a:bodyPr/>
        <a:lstStyle/>
        <a:p>
          <a:endParaRPr lang="de-DE"/>
        </a:p>
      </dgm:t>
    </dgm:pt>
    <dgm:pt modelId="{A20448F7-7C3C-4CFB-A35E-01027E44CF0C}" type="parTrans" cxnId="{949F7F76-C44D-407F-A4CC-49677DB082FB}">
      <dgm:prSet/>
      <dgm:spPr/>
      <dgm:t>
        <a:bodyPr/>
        <a:lstStyle/>
        <a:p>
          <a:endParaRPr lang="de-DE"/>
        </a:p>
      </dgm:t>
    </dgm:pt>
    <dgm:pt modelId="{F61A82EF-8E17-45F1-B9B1-955D34D9FDB4}">
      <dgm:prSet custT="1"/>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rPr>
            <a:t>Aufbau</a:t>
          </a:r>
        </a:p>
      </dgm:t>
    </dgm:pt>
    <dgm:pt modelId="{5DE9ADC2-C2DD-4FAE-99B6-CC530CC21CC0}" type="sibTrans" cxnId="{CFD51D12-05D9-4835-AF2A-E4B596E19963}">
      <dgm:prSet/>
      <dgm:spPr/>
      <dgm:t>
        <a:bodyPr/>
        <a:lstStyle/>
        <a:p>
          <a:endParaRPr lang="de-DE"/>
        </a:p>
      </dgm:t>
    </dgm:pt>
    <dgm:pt modelId="{979E2B0B-7660-4516-887C-A85D9A5D03CD}" type="parTrans" cxnId="{CFD51D12-05D9-4835-AF2A-E4B596E19963}">
      <dgm:prSet/>
      <dgm:spPr/>
      <dgm:t>
        <a:bodyPr/>
        <a:lstStyle/>
        <a:p>
          <a:endParaRPr lang="de-DE"/>
        </a:p>
      </dgm:t>
    </dgm:pt>
    <dgm:pt modelId="{9BB81097-46EF-4501-A78E-6F6F8AFF88B3}">
      <dgm:prSet custT="1"/>
      <dgm:spPr/>
      <dgm: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rPr>
            <a:t>15 virtuelle Orte für je 60-Minuten-Treffen</a:t>
          </a:r>
        </a:p>
      </dgm:t>
    </dgm:pt>
    <dgm:pt modelId="{7B287040-1E98-48B4-9E41-C889C50720B2}" type="parTrans" cxnId="{665FF178-5A50-42FC-B408-CD2807DA9A93}">
      <dgm:prSet/>
      <dgm:spPr/>
      <dgm:t>
        <a:bodyPr/>
        <a:lstStyle/>
        <a:p>
          <a:endParaRPr lang="de-DE"/>
        </a:p>
      </dgm:t>
    </dgm:pt>
    <dgm:pt modelId="{E3CD6BB7-FE9C-4FAD-B18B-323BEFAE16D6}" type="sibTrans" cxnId="{665FF178-5A50-42FC-B408-CD2807DA9A93}">
      <dgm:prSet/>
      <dgm:spPr/>
      <dgm:t>
        <a:bodyPr/>
        <a:lstStyle/>
        <a:p>
          <a:endParaRPr lang="de-DE"/>
        </a:p>
      </dgm:t>
    </dgm:pt>
    <dgm:pt modelId="{35E3F006-0B6F-49FD-B64A-27BBEF4A8A7A}">
      <dgm:prSet custT="1"/>
      <dgm:spPr>
        <a:solidFill>
          <a:srgbClr val="8CC061">
            <a:alpha val="60000"/>
          </a:srgbClr>
        </a:solidFill>
        <a:ln>
          <a:noFill/>
        </a:ln>
      </dgm:spPr>
      <dgm:t>
        <a:bodyPr/>
        <a:lstStyle/>
        <a:p>
          <a:pPr>
            <a:buFont typeface="Arial" panose="020B0604020202020204" pitchFamily="34" charset="0"/>
            <a:buChar char="•"/>
          </a:pPr>
          <a:r>
            <a:rPr lang="de-DE" sz="2400" dirty="0">
              <a:solidFill>
                <a:schemeClr val="tx1">
                  <a:lumMod val="75000"/>
                  <a:lumOff val="25000"/>
                </a:schemeClr>
              </a:solidFill>
              <a:latin typeface="Calibri" panose="020F0502020204030204" pitchFamily="34" charset="0"/>
              <a:cs typeface="Calibri" panose="020F0502020204030204" pitchFamily="34" charset="0"/>
            </a:rPr>
            <a:t>Fragen</a:t>
          </a:r>
        </a:p>
      </dgm:t>
    </dgm:pt>
    <dgm:pt modelId="{FEDA20B2-C5D7-471D-A20B-82136A55C684}" type="parTrans" cxnId="{DF7B7A9D-0247-429C-BCB5-4C7DC7F3BA2A}">
      <dgm:prSet/>
      <dgm:spPr/>
      <dgm:t>
        <a:bodyPr/>
        <a:lstStyle/>
        <a:p>
          <a:endParaRPr lang="de-DE"/>
        </a:p>
      </dgm:t>
    </dgm:pt>
    <dgm:pt modelId="{AD3CB319-97A2-4195-8ABC-B4B7A45AD5A8}" type="sibTrans" cxnId="{DF7B7A9D-0247-429C-BCB5-4C7DC7F3BA2A}">
      <dgm:prSet/>
      <dgm:spPr/>
      <dgm:t>
        <a:bodyPr/>
        <a:lstStyle/>
        <a:p>
          <a:endParaRPr lang="de-DE"/>
        </a:p>
      </dgm:t>
    </dgm:pt>
    <dgm:pt modelId="{D75492E2-F048-4CEE-9B79-239485850D29}" type="pres">
      <dgm:prSet presAssocID="{AE014FF1-2709-462E-A5E7-B3A76624C62A}" presName="linear" presStyleCnt="0">
        <dgm:presLayoutVars>
          <dgm:dir/>
          <dgm:animLvl val="lvl"/>
          <dgm:resizeHandles val="exact"/>
        </dgm:presLayoutVars>
      </dgm:prSet>
      <dgm:spPr/>
      <dgm:t>
        <a:bodyPr/>
        <a:lstStyle/>
        <a:p>
          <a:endParaRPr lang="de-DE"/>
        </a:p>
      </dgm:t>
    </dgm:pt>
    <dgm:pt modelId="{3EB07E06-DEF9-47EF-9919-D1345625731B}" type="pres">
      <dgm:prSet presAssocID="{702D1775-0C9A-4D94-B1C5-421ADE83D7A0}" presName="parentLin" presStyleCnt="0"/>
      <dgm:spPr/>
    </dgm:pt>
    <dgm:pt modelId="{95731E63-6EA9-4F7F-95F5-9C5651D89D00}" type="pres">
      <dgm:prSet presAssocID="{702D1775-0C9A-4D94-B1C5-421ADE83D7A0}" presName="parentLeftMargin" presStyleLbl="node1" presStyleIdx="0" presStyleCnt="4"/>
      <dgm:spPr/>
      <dgm:t>
        <a:bodyPr/>
        <a:lstStyle/>
        <a:p>
          <a:endParaRPr lang="de-DE"/>
        </a:p>
      </dgm:t>
    </dgm:pt>
    <dgm:pt modelId="{F01942CA-174F-4A7F-AB32-A245188EE62E}" type="pres">
      <dgm:prSet presAssocID="{702D1775-0C9A-4D94-B1C5-421ADE83D7A0}" presName="parentText" presStyleLbl="node1" presStyleIdx="0" presStyleCnt="4">
        <dgm:presLayoutVars>
          <dgm:chMax val="0"/>
          <dgm:bulletEnabled val="1"/>
        </dgm:presLayoutVars>
      </dgm:prSet>
      <dgm:spPr/>
      <dgm:t>
        <a:bodyPr/>
        <a:lstStyle/>
        <a:p>
          <a:endParaRPr lang="de-DE"/>
        </a:p>
      </dgm:t>
    </dgm:pt>
    <dgm:pt modelId="{7EF2F5C3-8150-4F9E-AF8B-3011D7B5B09A}" type="pres">
      <dgm:prSet presAssocID="{702D1775-0C9A-4D94-B1C5-421ADE83D7A0}" presName="negativeSpace" presStyleCnt="0"/>
      <dgm:spPr/>
    </dgm:pt>
    <dgm:pt modelId="{9A3F86FE-7F8A-43B4-B171-9DCEAE0E05DD}" type="pres">
      <dgm:prSet presAssocID="{702D1775-0C9A-4D94-B1C5-421ADE83D7A0}" presName="childText" presStyleLbl="conFgAcc1" presStyleIdx="0" presStyleCnt="4" custLinFactNeighborX="-885">
        <dgm:presLayoutVars>
          <dgm:bulletEnabled val="1"/>
        </dgm:presLayoutVars>
      </dgm:prSet>
      <dgm:spPr/>
      <dgm:t>
        <a:bodyPr/>
        <a:lstStyle/>
        <a:p>
          <a:endParaRPr lang="de-DE"/>
        </a:p>
      </dgm:t>
    </dgm:pt>
    <dgm:pt modelId="{2F749A3C-CBD4-475D-B29F-50283089CF18}" type="pres">
      <dgm:prSet presAssocID="{7B9E8367-0FD4-4B03-AA9B-48BDBB170AE2}" presName="spaceBetweenRectangles" presStyleCnt="0"/>
      <dgm:spPr/>
    </dgm:pt>
    <dgm:pt modelId="{8E6B332B-0EB5-4C30-B123-9AC6E51CFA27}" type="pres">
      <dgm:prSet presAssocID="{1517BA6B-5D28-4F9C-9ED2-D836943EC431}" presName="parentLin" presStyleCnt="0"/>
      <dgm:spPr/>
    </dgm:pt>
    <dgm:pt modelId="{D8A6B6A8-0404-4DBE-9559-87D8D561BC7A}" type="pres">
      <dgm:prSet presAssocID="{1517BA6B-5D28-4F9C-9ED2-D836943EC431}" presName="parentLeftMargin" presStyleLbl="node1" presStyleIdx="0" presStyleCnt="4"/>
      <dgm:spPr/>
      <dgm:t>
        <a:bodyPr/>
        <a:lstStyle/>
        <a:p>
          <a:endParaRPr lang="de-DE"/>
        </a:p>
      </dgm:t>
    </dgm:pt>
    <dgm:pt modelId="{80526FB8-8B14-49BC-9AB3-BB3E4596C98E}" type="pres">
      <dgm:prSet presAssocID="{1517BA6B-5D28-4F9C-9ED2-D836943EC431}" presName="parentText" presStyleLbl="node1" presStyleIdx="1" presStyleCnt="4">
        <dgm:presLayoutVars>
          <dgm:chMax val="0"/>
          <dgm:bulletEnabled val="1"/>
        </dgm:presLayoutVars>
      </dgm:prSet>
      <dgm:spPr/>
      <dgm:t>
        <a:bodyPr/>
        <a:lstStyle/>
        <a:p>
          <a:endParaRPr lang="de-DE"/>
        </a:p>
      </dgm:t>
    </dgm:pt>
    <dgm:pt modelId="{F170C909-100A-48B2-9F82-D9BC6695EDAA}" type="pres">
      <dgm:prSet presAssocID="{1517BA6B-5D28-4F9C-9ED2-D836943EC431}" presName="negativeSpace" presStyleCnt="0"/>
      <dgm:spPr/>
    </dgm:pt>
    <dgm:pt modelId="{3EF5DCD6-03EF-45CB-B60E-A038956BF27E}" type="pres">
      <dgm:prSet presAssocID="{1517BA6B-5D28-4F9C-9ED2-D836943EC431}" presName="childText" presStyleLbl="conFgAcc1" presStyleIdx="1" presStyleCnt="4">
        <dgm:presLayoutVars>
          <dgm:bulletEnabled val="1"/>
        </dgm:presLayoutVars>
      </dgm:prSet>
      <dgm:spPr/>
      <dgm:t>
        <a:bodyPr/>
        <a:lstStyle/>
        <a:p>
          <a:endParaRPr lang="de-DE"/>
        </a:p>
      </dgm:t>
    </dgm:pt>
    <dgm:pt modelId="{94C7EBB8-909D-4818-B2D7-24836EEBE743}" type="pres">
      <dgm:prSet presAssocID="{2F25D2E5-FF00-49A3-B089-F04315AF1C04}" presName="spaceBetweenRectangles" presStyleCnt="0"/>
      <dgm:spPr/>
    </dgm:pt>
    <dgm:pt modelId="{0A57E2DE-FDF1-425C-B789-B42CAFDFC69B}" type="pres">
      <dgm:prSet presAssocID="{F61A82EF-8E17-45F1-B9B1-955D34D9FDB4}" presName="parentLin" presStyleCnt="0"/>
      <dgm:spPr/>
    </dgm:pt>
    <dgm:pt modelId="{B1F72677-0814-4FA4-94D1-4F9FAAC89500}" type="pres">
      <dgm:prSet presAssocID="{F61A82EF-8E17-45F1-B9B1-955D34D9FDB4}" presName="parentLeftMargin" presStyleLbl="node1" presStyleIdx="1" presStyleCnt="4"/>
      <dgm:spPr/>
      <dgm:t>
        <a:bodyPr/>
        <a:lstStyle/>
        <a:p>
          <a:endParaRPr lang="de-DE"/>
        </a:p>
      </dgm:t>
    </dgm:pt>
    <dgm:pt modelId="{39CEAAC6-B263-4FF5-84F8-DCD99C02EAD9}" type="pres">
      <dgm:prSet presAssocID="{F61A82EF-8E17-45F1-B9B1-955D34D9FDB4}" presName="parentText" presStyleLbl="node1" presStyleIdx="2" presStyleCnt="4">
        <dgm:presLayoutVars>
          <dgm:chMax val="0"/>
          <dgm:bulletEnabled val="1"/>
        </dgm:presLayoutVars>
      </dgm:prSet>
      <dgm:spPr/>
      <dgm:t>
        <a:bodyPr/>
        <a:lstStyle/>
        <a:p>
          <a:endParaRPr lang="de-DE"/>
        </a:p>
      </dgm:t>
    </dgm:pt>
    <dgm:pt modelId="{3CDF39EF-C05C-4E86-8C60-951C60F3F511}" type="pres">
      <dgm:prSet presAssocID="{F61A82EF-8E17-45F1-B9B1-955D34D9FDB4}" presName="negativeSpace" presStyleCnt="0"/>
      <dgm:spPr/>
    </dgm:pt>
    <dgm:pt modelId="{CC9C1800-D1C4-447B-BD3A-73FA45E705C6}" type="pres">
      <dgm:prSet presAssocID="{F61A82EF-8E17-45F1-B9B1-955D34D9FDB4}" presName="childText" presStyleLbl="conFgAcc1" presStyleIdx="2" presStyleCnt="4">
        <dgm:presLayoutVars>
          <dgm:bulletEnabled val="1"/>
        </dgm:presLayoutVars>
      </dgm:prSet>
      <dgm:spPr/>
      <dgm:t>
        <a:bodyPr/>
        <a:lstStyle/>
        <a:p>
          <a:endParaRPr lang="de-DE"/>
        </a:p>
      </dgm:t>
    </dgm:pt>
    <dgm:pt modelId="{DFD0E6FC-6821-4D18-90EB-537FEFD300FE}" type="pres">
      <dgm:prSet presAssocID="{5DE9ADC2-C2DD-4FAE-99B6-CC530CC21CC0}" presName="spaceBetweenRectangles" presStyleCnt="0"/>
      <dgm:spPr/>
    </dgm:pt>
    <dgm:pt modelId="{A64FF44D-0FF5-4DC3-91CF-6892A7CF7FD2}" type="pres">
      <dgm:prSet presAssocID="{7143B86D-D246-4845-8C40-15753E07FDB3}" presName="parentLin" presStyleCnt="0"/>
      <dgm:spPr/>
    </dgm:pt>
    <dgm:pt modelId="{EF350345-43A4-42B7-BFDA-8E57A7D00E7A}" type="pres">
      <dgm:prSet presAssocID="{7143B86D-D246-4845-8C40-15753E07FDB3}" presName="parentLeftMargin" presStyleLbl="node1" presStyleIdx="2" presStyleCnt="4"/>
      <dgm:spPr/>
      <dgm:t>
        <a:bodyPr/>
        <a:lstStyle/>
        <a:p>
          <a:endParaRPr lang="de-DE"/>
        </a:p>
      </dgm:t>
    </dgm:pt>
    <dgm:pt modelId="{8B49CCB0-C875-45D2-B54E-AAEC336C994F}" type="pres">
      <dgm:prSet presAssocID="{7143B86D-D246-4845-8C40-15753E07FDB3}" presName="parentText" presStyleLbl="node1" presStyleIdx="3" presStyleCnt="4" custLinFactNeighborX="4990" custLinFactNeighborY="-458">
        <dgm:presLayoutVars>
          <dgm:chMax val="0"/>
          <dgm:bulletEnabled val="1"/>
        </dgm:presLayoutVars>
      </dgm:prSet>
      <dgm:spPr/>
      <dgm:t>
        <a:bodyPr/>
        <a:lstStyle/>
        <a:p>
          <a:endParaRPr lang="de-DE"/>
        </a:p>
      </dgm:t>
    </dgm:pt>
    <dgm:pt modelId="{ED8F3A1A-B96F-45D1-B1AD-904183F4F03A}" type="pres">
      <dgm:prSet presAssocID="{7143B86D-D246-4845-8C40-15753E07FDB3}" presName="negativeSpace" presStyleCnt="0"/>
      <dgm:spPr/>
    </dgm:pt>
    <dgm:pt modelId="{95EA27A3-FF3C-4CCE-A47A-DCAE976807D2}" type="pres">
      <dgm:prSet presAssocID="{7143B86D-D246-4845-8C40-15753E07FDB3}" presName="childText" presStyleLbl="conFgAcc1" presStyleIdx="3" presStyleCnt="4">
        <dgm:presLayoutVars>
          <dgm:bulletEnabled val="1"/>
        </dgm:presLayoutVars>
      </dgm:prSet>
      <dgm:spPr/>
      <dgm:t>
        <a:bodyPr/>
        <a:lstStyle/>
        <a:p>
          <a:endParaRPr lang="de-DE"/>
        </a:p>
      </dgm:t>
    </dgm:pt>
  </dgm:ptLst>
  <dgm:cxnLst>
    <dgm:cxn modelId="{2C84E19F-0BC7-4399-B050-C3460555E0B9}" type="presOf" srcId="{35E3F006-0B6F-49FD-B64A-27BBEF4A8A7A}" destId="{95EA27A3-FF3C-4CCE-A47A-DCAE976807D2}" srcOrd="0" destOrd="1" presId="urn:microsoft.com/office/officeart/2005/8/layout/list1"/>
    <dgm:cxn modelId="{EFE562C8-991F-423B-BB8D-2CD0109FE97C}" type="presOf" srcId="{702D1775-0C9A-4D94-B1C5-421ADE83D7A0}" destId="{95731E63-6EA9-4F7F-95F5-9C5651D89D00}" srcOrd="0" destOrd="0" presId="urn:microsoft.com/office/officeart/2005/8/layout/list1"/>
    <dgm:cxn modelId="{3002937F-7BB4-443B-B591-4F612823D6AF}" type="presOf" srcId="{AE014FF1-2709-462E-A5E7-B3A76624C62A}" destId="{D75492E2-F048-4CEE-9B79-239485850D29}" srcOrd="0" destOrd="0" presId="urn:microsoft.com/office/officeart/2005/8/layout/list1"/>
    <dgm:cxn modelId="{949F7F76-C44D-407F-A4CC-49677DB082FB}" srcId="{AE014FF1-2709-462E-A5E7-B3A76624C62A}" destId="{7143B86D-D246-4845-8C40-15753E07FDB3}" srcOrd="3" destOrd="0" parTransId="{A20448F7-7C3C-4CFB-A35E-01027E44CF0C}" sibTransId="{2AC76575-F381-4921-A80D-8EC17AF9D6D4}"/>
    <dgm:cxn modelId="{5EF078FF-9390-4F94-99F7-A63E1AFE52A9}" type="presOf" srcId="{FA34B891-3844-4C2B-8311-D75A071A7993}" destId="{3EF5DCD6-03EF-45CB-B60E-A038956BF27E}" srcOrd="0" destOrd="0" presId="urn:microsoft.com/office/officeart/2005/8/layout/list1"/>
    <dgm:cxn modelId="{FB58E76E-2B10-4275-9840-B7DC3AA74347}" srcId="{AE014FF1-2709-462E-A5E7-B3A76624C62A}" destId="{1517BA6B-5D28-4F9C-9ED2-D836943EC431}" srcOrd="1" destOrd="0" parTransId="{6CA897BA-5FB0-4926-93A6-7945E40B8868}" sibTransId="{2F25D2E5-FF00-49A3-B089-F04315AF1C04}"/>
    <dgm:cxn modelId="{BB68C966-A4FD-48BC-ACA2-E39ACBDB0268}" type="presOf" srcId="{7143B86D-D246-4845-8C40-15753E07FDB3}" destId="{EF350345-43A4-42B7-BFDA-8E57A7D00E7A}" srcOrd="0" destOrd="0" presId="urn:microsoft.com/office/officeart/2005/8/layout/list1"/>
    <dgm:cxn modelId="{414C4DAF-C7DD-49A6-9B4A-4DE79B38C33B}" srcId="{1517BA6B-5D28-4F9C-9ED2-D836943EC431}" destId="{FA34B891-3844-4C2B-8311-D75A071A7993}" srcOrd="0" destOrd="0" parTransId="{7C02567E-A504-4DC1-BE1E-E1C7D280BC2D}" sibTransId="{0C52A12D-B8AF-426F-867D-08CEF60880DD}"/>
    <dgm:cxn modelId="{D7CA883E-109C-4EF2-A3D9-92EBAD33D7D4}" type="presOf" srcId="{BBA6B3C8-514C-4B30-8D3A-897CEE0EC788}" destId="{9A3F86FE-7F8A-43B4-B171-9DCEAE0E05DD}" srcOrd="0" destOrd="0" presId="urn:microsoft.com/office/officeart/2005/8/layout/list1"/>
    <dgm:cxn modelId="{A44DFE61-A8DB-452D-894F-CE8224BF59D0}" type="presOf" srcId="{1517BA6B-5D28-4F9C-9ED2-D836943EC431}" destId="{D8A6B6A8-0404-4DBE-9559-87D8D561BC7A}" srcOrd="0" destOrd="0" presId="urn:microsoft.com/office/officeart/2005/8/layout/list1"/>
    <dgm:cxn modelId="{FE2AB5B4-72F5-44D2-9B45-A76A264472BF}" type="presOf" srcId="{F61A82EF-8E17-45F1-B9B1-955D34D9FDB4}" destId="{B1F72677-0814-4FA4-94D1-4F9FAAC89500}" srcOrd="0" destOrd="0" presId="urn:microsoft.com/office/officeart/2005/8/layout/list1"/>
    <dgm:cxn modelId="{9E2DBEF3-25E7-4796-A4CC-C91EED968F88}" srcId="{F61A82EF-8E17-45F1-B9B1-955D34D9FDB4}" destId="{B4E2E4B4-60DA-4BD7-BEAD-F834E13C872E}" srcOrd="0" destOrd="0" parTransId="{198D735B-F3D1-4BE0-A449-C98A783915B7}" sibTransId="{97DAD49F-3AD2-4AD5-B5A0-C588DE8860E3}"/>
    <dgm:cxn modelId="{DF7B7A9D-0247-429C-BCB5-4C7DC7F3BA2A}" srcId="{7143B86D-D246-4845-8C40-15753E07FDB3}" destId="{35E3F006-0B6F-49FD-B64A-27BBEF4A8A7A}" srcOrd="1" destOrd="0" parTransId="{FEDA20B2-C5D7-471D-A20B-82136A55C684}" sibTransId="{AD3CB319-97A2-4195-8ABC-B4B7A45AD5A8}"/>
    <dgm:cxn modelId="{D77309B6-2570-431E-9278-8AC4163032BD}" srcId="{7143B86D-D246-4845-8C40-15753E07FDB3}" destId="{51A7B007-0D2D-405B-AA64-561A74C21015}" srcOrd="0" destOrd="0" parTransId="{C91F5ED5-8B63-474B-A5AF-6E54493E7581}" sibTransId="{5719B016-88F2-4571-9212-3F9A418FF75F}"/>
    <dgm:cxn modelId="{E454D0C5-D55C-486B-8D3C-F2777804CAF8}" type="presOf" srcId="{51A7B007-0D2D-405B-AA64-561A74C21015}" destId="{95EA27A3-FF3C-4CCE-A47A-DCAE976807D2}" srcOrd="0" destOrd="0" presId="urn:microsoft.com/office/officeart/2005/8/layout/list1"/>
    <dgm:cxn modelId="{EE01552E-3F87-4825-91DD-ED343F00DFA9}" srcId="{1517BA6B-5D28-4F9C-9ED2-D836943EC431}" destId="{1891FAEB-5C4F-4787-8E6F-C7F32E8CF9ED}" srcOrd="1" destOrd="0" parTransId="{2E054B80-F6E0-4829-BE9A-6D9D83EC98E4}" sibTransId="{A2EB27B8-6655-4316-9D19-68D64860E392}"/>
    <dgm:cxn modelId="{B0CCE0B5-6D03-43E8-9456-58F78DBCB8F5}" type="presOf" srcId="{9BB81097-46EF-4501-A78E-6F6F8AFF88B3}" destId="{CC9C1800-D1C4-447B-BD3A-73FA45E705C6}" srcOrd="0" destOrd="1" presId="urn:microsoft.com/office/officeart/2005/8/layout/list1"/>
    <dgm:cxn modelId="{1DE105F0-4BC1-4D1E-9DC4-9650D3223A4E}" srcId="{AE014FF1-2709-462E-A5E7-B3A76624C62A}" destId="{702D1775-0C9A-4D94-B1C5-421ADE83D7A0}" srcOrd="0" destOrd="0" parTransId="{98A9A43E-ED5B-423B-9BFB-B71C62E5E68E}" sibTransId="{7B9E8367-0FD4-4B03-AA9B-48BDBB170AE2}"/>
    <dgm:cxn modelId="{0B8E81B6-571B-4F9D-BA5A-D59F99E1D6CF}" type="presOf" srcId="{F61A82EF-8E17-45F1-B9B1-955D34D9FDB4}" destId="{39CEAAC6-B263-4FF5-84F8-DCD99C02EAD9}" srcOrd="1" destOrd="0" presId="urn:microsoft.com/office/officeart/2005/8/layout/list1"/>
    <dgm:cxn modelId="{3B2AFFA1-9F74-4D51-A4BE-EEF142507943}" type="presOf" srcId="{7143B86D-D246-4845-8C40-15753E07FDB3}" destId="{8B49CCB0-C875-45D2-B54E-AAEC336C994F}" srcOrd="1" destOrd="0" presId="urn:microsoft.com/office/officeart/2005/8/layout/list1"/>
    <dgm:cxn modelId="{42B3B2AC-B07E-4A24-AC9D-5B681854DCBF}" srcId="{702D1775-0C9A-4D94-B1C5-421ADE83D7A0}" destId="{BBA6B3C8-514C-4B30-8D3A-897CEE0EC788}" srcOrd="0" destOrd="0" parTransId="{B26F56A9-A571-4B98-9D8E-76D395B193F1}" sibTransId="{6A28E924-A3C5-464D-BB10-E6266A0C23B0}"/>
    <dgm:cxn modelId="{C602607E-8669-4A14-871E-A637100462A3}" type="presOf" srcId="{1517BA6B-5D28-4F9C-9ED2-D836943EC431}" destId="{80526FB8-8B14-49BC-9AB3-BB3E4596C98E}" srcOrd="1" destOrd="0" presId="urn:microsoft.com/office/officeart/2005/8/layout/list1"/>
    <dgm:cxn modelId="{AA9A107B-8243-4FC2-ABBA-5F95FA49D1D0}" type="presOf" srcId="{702D1775-0C9A-4D94-B1C5-421ADE83D7A0}" destId="{F01942CA-174F-4A7F-AB32-A245188EE62E}" srcOrd="1" destOrd="0" presId="urn:microsoft.com/office/officeart/2005/8/layout/list1"/>
    <dgm:cxn modelId="{CFD51D12-05D9-4835-AF2A-E4B596E19963}" srcId="{AE014FF1-2709-462E-A5E7-B3A76624C62A}" destId="{F61A82EF-8E17-45F1-B9B1-955D34D9FDB4}" srcOrd="2" destOrd="0" parTransId="{979E2B0B-7660-4516-887C-A85D9A5D03CD}" sibTransId="{5DE9ADC2-C2DD-4FAE-99B6-CC530CC21CC0}"/>
    <dgm:cxn modelId="{50FC7812-F6BE-4A02-8387-21E2061C2872}" type="presOf" srcId="{1891FAEB-5C4F-4787-8E6F-C7F32E8CF9ED}" destId="{3EF5DCD6-03EF-45CB-B60E-A038956BF27E}" srcOrd="0" destOrd="1" presId="urn:microsoft.com/office/officeart/2005/8/layout/list1"/>
    <dgm:cxn modelId="{D569A99B-13FB-409B-A717-74F30501BCF8}" type="presOf" srcId="{B4E2E4B4-60DA-4BD7-BEAD-F834E13C872E}" destId="{CC9C1800-D1C4-447B-BD3A-73FA45E705C6}" srcOrd="0" destOrd="0" presId="urn:microsoft.com/office/officeart/2005/8/layout/list1"/>
    <dgm:cxn modelId="{665FF178-5A50-42FC-B408-CD2807DA9A93}" srcId="{F61A82EF-8E17-45F1-B9B1-955D34D9FDB4}" destId="{9BB81097-46EF-4501-A78E-6F6F8AFF88B3}" srcOrd="1" destOrd="0" parTransId="{7B287040-1E98-48B4-9E41-C889C50720B2}" sibTransId="{E3CD6BB7-FE9C-4FAD-B18B-323BEFAE16D6}"/>
    <dgm:cxn modelId="{14B34B04-B12A-4994-B71B-62766A3241F0}" type="presParOf" srcId="{D75492E2-F048-4CEE-9B79-239485850D29}" destId="{3EB07E06-DEF9-47EF-9919-D1345625731B}" srcOrd="0" destOrd="0" presId="urn:microsoft.com/office/officeart/2005/8/layout/list1"/>
    <dgm:cxn modelId="{DC6108AD-159B-4920-87C2-A023F1201D78}" type="presParOf" srcId="{3EB07E06-DEF9-47EF-9919-D1345625731B}" destId="{95731E63-6EA9-4F7F-95F5-9C5651D89D00}" srcOrd="0" destOrd="0" presId="urn:microsoft.com/office/officeart/2005/8/layout/list1"/>
    <dgm:cxn modelId="{BD6F1D2C-80BA-4AB0-ADFC-2508166DC4A8}" type="presParOf" srcId="{3EB07E06-DEF9-47EF-9919-D1345625731B}" destId="{F01942CA-174F-4A7F-AB32-A245188EE62E}" srcOrd="1" destOrd="0" presId="urn:microsoft.com/office/officeart/2005/8/layout/list1"/>
    <dgm:cxn modelId="{A33D5525-D5FF-4906-BECE-DF11B4B7A522}" type="presParOf" srcId="{D75492E2-F048-4CEE-9B79-239485850D29}" destId="{7EF2F5C3-8150-4F9E-AF8B-3011D7B5B09A}" srcOrd="1" destOrd="0" presId="urn:microsoft.com/office/officeart/2005/8/layout/list1"/>
    <dgm:cxn modelId="{D5ED9560-92EA-463B-8196-C19E565D10DC}" type="presParOf" srcId="{D75492E2-F048-4CEE-9B79-239485850D29}" destId="{9A3F86FE-7F8A-43B4-B171-9DCEAE0E05DD}" srcOrd="2" destOrd="0" presId="urn:microsoft.com/office/officeart/2005/8/layout/list1"/>
    <dgm:cxn modelId="{D19C60B6-2186-4847-ADF1-131EAC04050E}" type="presParOf" srcId="{D75492E2-F048-4CEE-9B79-239485850D29}" destId="{2F749A3C-CBD4-475D-B29F-50283089CF18}" srcOrd="3" destOrd="0" presId="urn:microsoft.com/office/officeart/2005/8/layout/list1"/>
    <dgm:cxn modelId="{8B384C4A-1F08-482B-84CD-92E698A2D7C4}" type="presParOf" srcId="{D75492E2-F048-4CEE-9B79-239485850D29}" destId="{8E6B332B-0EB5-4C30-B123-9AC6E51CFA27}" srcOrd="4" destOrd="0" presId="urn:microsoft.com/office/officeart/2005/8/layout/list1"/>
    <dgm:cxn modelId="{A68D6E52-327F-4445-BD36-D27C93071B93}" type="presParOf" srcId="{8E6B332B-0EB5-4C30-B123-9AC6E51CFA27}" destId="{D8A6B6A8-0404-4DBE-9559-87D8D561BC7A}" srcOrd="0" destOrd="0" presId="urn:microsoft.com/office/officeart/2005/8/layout/list1"/>
    <dgm:cxn modelId="{CD0E7F88-1094-401C-B023-C934022995E1}" type="presParOf" srcId="{8E6B332B-0EB5-4C30-B123-9AC6E51CFA27}" destId="{80526FB8-8B14-49BC-9AB3-BB3E4596C98E}" srcOrd="1" destOrd="0" presId="urn:microsoft.com/office/officeart/2005/8/layout/list1"/>
    <dgm:cxn modelId="{D9609883-EA04-4023-8B20-1DAEC6114E3A}" type="presParOf" srcId="{D75492E2-F048-4CEE-9B79-239485850D29}" destId="{F170C909-100A-48B2-9F82-D9BC6695EDAA}" srcOrd="5" destOrd="0" presId="urn:microsoft.com/office/officeart/2005/8/layout/list1"/>
    <dgm:cxn modelId="{6F2BBD01-A610-467E-8D34-98F343BA0C72}" type="presParOf" srcId="{D75492E2-F048-4CEE-9B79-239485850D29}" destId="{3EF5DCD6-03EF-45CB-B60E-A038956BF27E}" srcOrd="6" destOrd="0" presId="urn:microsoft.com/office/officeart/2005/8/layout/list1"/>
    <dgm:cxn modelId="{011B4DEE-B01C-48A8-840D-79FD180C400E}" type="presParOf" srcId="{D75492E2-F048-4CEE-9B79-239485850D29}" destId="{94C7EBB8-909D-4818-B2D7-24836EEBE743}" srcOrd="7" destOrd="0" presId="urn:microsoft.com/office/officeart/2005/8/layout/list1"/>
    <dgm:cxn modelId="{68CED514-8966-4238-987D-7ECF2A455608}" type="presParOf" srcId="{D75492E2-F048-4CEE-9B79-239485850D29}" destId="{0A57E2DE-FDF1-425C-B789-B42CAFDFC69B}" srcOrd="8" destOrd="0" presId="urn:microsoft.com/office/officeart/2005/8/layout/list1"/>
    <dgm:cxn modelId="{16586146-5EE5-42CB-8ED3-8BAFF112EA64}" type="presParOf" srcId="{0A57E2DE-FDF1-425C-B789-B42CAFDFC69B}" destId="{B1F72677-0814-4FA4-94D1-4F9FAAC89500}" srcOrd="0" destOrd="0" presId="urn:microsoft.com/office/officeart/2005/8/layout/list1"/>
    <dgm:cxn modelId="{1D02BDD8-F323-497F-B30F-F2853FD95066}" type="presParOf" srcId="{0A57E2DE-FDF1-425C-B789-B42CAFDFC69B}" destId="{39CEAAC6-B263-4FF5-84F8-DCD99C02EAD9}" srcOrd="1" destOrd="0" presId="urn:microsoft.com/office/officeart/2005/8/layout/list1"/>
    <dgm:cxn modelId="{00433A20-79F1-4007-BE8B-5D1416DECDD6}" type="presParOf" srcId="{D75492E2-F048-4CEE-9B79-239485850D29}" destId="{3CDF39EF-C05C-4E86-8C60-951C60F3F511}" srcOrd="9" destOrd="0" presId="urn:microsoft.com/office/officeart/2005/8/layout/list1"/>
    <dgm:cxn modelId="{E5593E1E-5E99-4B96-AAC1-52CA34817813}" type="presParOf" srcId="{D75492E2-F048-4CEE-9B79-239485850D29}" destId="{CC9C1800-D1C4-447B-BD3A-73FA45E705C6}" srcOrd="10" destOrd="0" presId="urn:microsoft.com/office/officeart/2005/8/layout/list1"/>
    <dgm:cxn modelId="{E59BE0E1-B0EA-4AF4-B095-EBF4173E3785}" type="presParOf" srcId="{D75492E2-F048-4CEE-9B79-239485850D29}" destId="{DFD0E6FC-6821-4D18-90EB-537FEFD300FE}" srcOrd="11" destOrd="0" presId="urn:microsoft.com/office/officeart/2005/8/layout/list1"/>
    <dgm:cxn modelId="{E98C0598-2BF2-4C5D-B290-D752188D32DE}" type="presParOf" srcId="{D75492E2-F048-4CEE-9B79-239485850D29}" destId="{A64FF44D-0FF5-4DC3-91CF-6892A7CF7FD2}" srcOrd="12" destOrd="0" presId="urn:microsoft.com/office/officeart/2005/8/layout/list1"/>
    <dgm:cxn modelId="{CBB499C3-5DEF-4052-ACC9-E195964A7355}" type="presParOf" srcId="{A64FF44D-0FF5-4DC3-91CF-6892A7CF7FD2}" destId="{EF350345-43A4-42B7-BFDA-8E57A7D00E7A}" srcOrd="0" destOrd="0" presId="urn:microsoft.com/office/officeart/2005/8/layout/list1"/>
    <dgm:cxn modelId="{06413288-4D49-445B-A8F3-916A0FB020AE}" type="presParOf" srcId="{A64FF44D-0FF5-4DC3-91CF-6892A7CF7FD2}" destId="{8B49CCB0-C875-45D2-B54E-AAEC336C994F}" srcOrd="1" destOrd="0" presId="urn:microsoft.com/office/officeart/2005/8/layout/list1"/>
    <dgm:cxn modelId="{0CB0CB36-ED46-4797-89CC-3EE81A57BC5A}" type="presParOf" srcId="{D75492E2-F048-4CEE-9B79-239485850D29}" destId="{ED8F3A1A-B96F-45D1-B1AD-904183F4F03A}" srcOrd="13" destOrd="0" presId="urn:microsoft.com/office/officeart/2005/8/layout/list1"/>
    <dgm:cxn modelId="{C9384F09-8E88-4C8E-86A1-9B850D7FC0FC}" type="presParOf" srcId="{D75492E2-F048-4CEE-9B79-239485850D29}" destId="{95EA27A3-FF3C-4CCE-A47A-DCAE976807D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F86FE-7F8A-43B4-B171-9DCEAE0E05DD}">
      <dsp:nvSpPr>
        <dsp:cNvPr id="0" name=""/>
        <dsp:cNvSpPr/>
      </dsp:nvSpPr>
      <dsp:spPr>
        <a:xfrm>
          <a:off x="0" y="138819"/>
          <a:ext cx="9220200" cy="1008000"/>
        </a:xfrm>
        <a:prstGeom prst="rect">
          <a:avLst/>
        </a:prstGeom>
        <a:solidFill>
          <a:srgbClr val="8CC061">
            <a:alpha val="6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15590" tIns="166624" rIns="715590" bIns="170688"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Virtuelle Ausflüge an Orte, an denen sich Fragen rund um das eigene Leben finden</a:t>
          </a:r>
        </a:p>
      </dsp:txBody>
      <dsp:txXfrm>
        <a:off x="0" y="138819"/>
        <a:ext cx="9220200" cy="1008000"/>
      </dsp:txXfrm>
    </dsp:sp>
    <dsp:sp modelId="{F01942CA-174F-4A7F-AB32-A245188EE62E}">
      <dsp:nvSpPr>
        <dsp:cNvPr id="0" name=""/>
        <dsp:cNvSpPr/>
      </dsp:nvSpPr>
      <dsp:spPr>
        <a:xfrm>
          <a:off x="461010" y="20739"/>
          <a:ext cx="6454140" cy="2361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951" tIns="0" rIns="243951" bIns="0" numCol="1" spcCol="1270" anchor="ctr" anchorCtr="0">
          <a:noAutofit/>
        </a:bodyPr>
        <a:lstStyle/>
        <a:p>
          <a:pPr lvl="0" algn="l" defTabSz="1066800">
            <a:lnSpc>
              <a:spcPct val="90000"/>
            </a:lnSpc>
            <a:spcBef>
              <a:spcPct val="0"/>
            </a:spcBef>
            <a:spcAft>
              <a:spcPct val="35000"/>
            </a:spcAft>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Konzept</a:t>
          </a:r>
          <a:endParaRPr lang="de-DE" sz="18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472538" y="32267"/>
        <a:ext cx="6431084" cy="213104"/>
      </dsp:txXfrm>
    </dsp:sp>
    <dsp:sp modelId="{3EF5DCD6-03EF-45CB-B60E-A038956BF27E}">
      <dsp:nvSpPr>
        <dsp:cNvPr id="0" name=""/>
        <dsp:cNvSpPr/>
      </dsp:nvSpPr>
      <dsp:spPr>
        <a:xfrm>
          <a:off x="0" y="1308099"/>
          <a:ext cx="9220200" cy="1083600"/>
        </a:xfrm>
        <a:prstGeom prst="rect">
          <a:avLst/>
        </a:prstGeom>
        <a:solidFill>
          <a:srgbClr val="8CC061">
            <a:alpha val="6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15590" tIns="166624" rIns="715590" bIns="170688" numCol="1" spcCol="1270" anchor="t" anchorCtr="0">
          <a:noAutofit/>
        </a:bodyPr>
        <a:lstStyle/>
        <a:p>
          <a:pPr marL="228600" lvl="1" indent="-228600" algn="l" defTabSz="1066800">
            <a:lnSpc>
              <a:spcPct val="90000"/>
            </a:lnSpc>
            <a:spcBef>
              <a:spcPct val="0"/>
            </a:spcBef>
            <a:spcAft>
              <a:spcPct val="15000"/>
            </a:spcAft>
            <a:buChar char="••"/>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Anregungen für lebensgeschichtliche Gespräche</a:t>
          </a:r>
        </a:p>
        <a:p>
          <a:pPr marL="228600" lvl="1" indent="-228600" algn="l" defTabSz="1066800">
            <a:lnSpc>
              <a:spcPct val="90000"/>
            </a:lnSpc>
            <a:spcBef>
              <a:spcPct val="0"/>
            </a:spcBef>
            <a:spcAft>
              <a:spcPct val="15000"/>
            </a:spcAft>
            <a:buChar char="••"/>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Unterstützung der Gesprächsführung für Begleitende</a:t>
          </a:r>
        </a:p>
      </dsp:txBody>
      <dsp:txXfrm>
        <a:off x="0" y="1308099"/>
        <a:ext cx="9220200" cy="1083600"/>
      </dsp:txXfrm>
    </dsp:sp>
    <dsp:sp modelId="{80526FB8-8B14-49BC-9AB3-BB3E4596C98E}">
      <dsp:nvSpPr>
        <dsp:cNvPr id="0" name=""/>
        <dsp:cNvSpPr/>
      </dsp:nvSpPr>
      <dsp:spPr>
        <a:xfrm>
          <a:off x="461010" y="1190019"/>
          <a:ext cx="6454140" cy="2361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951" tIns="0" rIns="243951" bIns="0" numCol="1" spcCol="1270" anchor="ctr" anchorCtr="0">
          <a:noAutofit/>
        </a:bodyPr>
        <a:lstStyle/>
        <a:p>
          <a:pPr lvl="0" algn="l" defTabSz="1066800">
            <a:lnSpc>
              <a:spcPct val="90000"/>
            </a:lnSpc>
            <a:spcBef>
              <a:spcPct val="0"/>
            </a:spcBef>
            <a:spcAft>
              <a:spcPct val="35000"/>
            </a:spcAft>
            <a:buNone/>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Funktion</a:t>
          </a:r>
        </a:p>
      </dsp:txBody>
      <dsp:txXfrm>
        <a:off x="472538" y="1201547"/>
        <a:ext cx="6431084" cy="213104"/>
      </dsp:txXfrm>
    </dsp:sp>
    <dsp:sp modelId="{CC9C1800-D1C4-447B-BD3A-73FA45E705C6}">
      <dsp:nvSpPr>
        <dsp:cNvPr id="0" name=""/>
        <dsp:cNvSpPr/>
      </dsp:nvSpPr>
      <dsp:spPr>
        <a:xfrm>
          <a:off x="0" y="2552980"/>
          <a:ext cx="9220200" cy="1083600"/>
        </a:xfrm>
        <a:prstGeom prst="rect">
          <a:avLst/>
        </a:prstGeom>
        <a:solidFill>
          <a:srgbClr val="8CC061">
            <a:alpha val="6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15590" tIns="166624" rIns="715590" bIns="170688" numCol="1" spcCol="1270" anchor="t" anchorCtr="0">
          <a:noAutofit/>
        </a:bodyPr>
        <a:lstStyle/>
        <a:p>
          <a:pPr marL="228600" lvl="1" indent="-228600" algn="l" defTabSz="1066800">
            <a:lnSpc>
              <a:spcPct val="90000"/>
            </a:lnSpc>
            <a:spcBef>
              <a:spcPct val="0"/>
            </a:spcBef>
            <a:spcAft>
              <a:spcPct val="15000"/>
            </a:spcAft>
            <a:buChar char="••"/>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Themensammlung</a:t>
          </a:r>
        </a:p>
        <a:p>
          <a:pPr marL="228600" lvl="1" indent="-228600" algn="l" defTabSz="1066800">
            <a:lnSpc>
              <a:spcPct val="90000"/>
            </a:lnSpc>
            <a:spcBef>
              <a:spcPct val="0"/>
            </a:spcBef>
            <a:spcAft>
              <a:spcPct val="15000"/>
            </a:spcAft>
            <a:buChar char="••"/>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15 virtuelle Orte für je 60-Minuten-Treffen</a:t>
          </a:r>
        </a:p>
      </dsp:txBody>
      <dsp:txXfrm>
        <a:off x="0" y="2552980"/>
        <a:ext cx="9220200" cy="1083600"/>
      </dsp:txXfrm>
    </dsp:sp>
    <dsp:sp modelId="{39CEAAC6-B263-4FF5-84F8-DCD99C02EAD9}">
      <dsp:nvSpPr>
        <dsp:cNvPr id="0" name=""/>
        <dsp:cNvSpPr/>
      </dsp:nvSpPr>
      <dsp:spPr>
        <a:xfrm>
          <a:off x="461010" y="2434899"/>
          <a:ext cx="6454140" cy="2361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951" tIns="0" rIns="243951" bIns="0" numCol="1" spcCol="1270" anchor="ctr" anchorCtr="0">
          <a:noAutofit/>
        </a:bodyPr>
        <a:lstStyle/>
        <a:p>
          <a:pPr lvl="0" algn="l" defTabSz="1066800">
            <a:lnSpc>
              <a:spcPct val="90000"/>
            </a:lnSpc>
            <a:spcBef>
              <a:spcPct val="0"/>
            </a:spcBef>
            <a:spcAft>
              <a:spcPct val="35000"/>
            </a:spcAft>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Aufbau</a:t>
          </a:r>
        </a:p>
      </dsp:txBody>
      <dsp:txXfrm>
        <a:off x="472538" y="2446427"/>
        <a:ext cx="6431084" cy="213104"/>
      </dsp:txXfrm>
    </dsp:sp>
    <dsp:sp modelId="{95EA27A3-FF3C-4CCE-A47A-DCAE976807D2}">
      <dsp:nvSpPr>
        <dsp:cNvPr id="0" name=""/>
        <dsp:cNvSpPr/>
      </dsp:nvSpPr>
      <dsp:spPr>
        <a:xfrm>
          <a:off x="0" y="3797860"/>
          <a:ext cx="9220200" cy="1083600"/>
        </a:xfrm>
        <a:prstGeom prst="rect">
          <a:avLst/>
        </a:prstGeom>
        <a:solidFill>
          <a:srgbClr val="8CC061">
            <a:alpha val="6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15590" tIns="166624" rIns="715590" bIns="170688"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Fotos, Tonaufnahmen</a:t>
          </a:r>
        </a:p>
        <a:p>
          <a:pPr marL="228600" lvl="1" indent="-228600" algn="l" defTabSz="1066800">
            <a:lnSpc>
              <a:spcPct val="90000"/>
            </a:lnSpc>
            <a:spcBef>
              <a:spcPct val="0"/>
            </a:spcBef>
            <a:spcAft>
              <a:spcPct val="15000"/>
            </a:spcAft>
            <a:buFont typeface="Arial" panose="020B0604020202020204" pitchFamily="34" charset="0"/>
            <a:buChar char="••"/>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Fragen</a:t>
          </a:r>
        </a:p>
      </dsp:txBody>
      <dsp:txXfrm>
        <a:off x="0" y="3797860"/>
        <a:ext cx="9220200" cy="1083600"/>
      </dsp:txXfrm>
    </dsp:sp>
    <dsp:sp modelId="{8B49CCB0-C875-45D2-B54E-AAEC336C994F}">
      <dsp:nvSpPr>
        <dsp:cNvPr id="0" name=""/>
        <dsp:cNvSpPr/>
      </dsp:nvSpPr>
      <dsp:spPr>
        <a:xfrm>
          <a:off x="484014" y="3678698"/>
          <a:ext cx="6454140" cy="2361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951" tIns="0" rIns="243951" bIns="0" numCol="1" spcCol="1270" anchor="ctr" anchorCtr="0">
          <a:noAutofit/>
        </a:bodyPr>
        <a:lstStyle/>
        <a:p>
          <a:pPr lvl="0" algn="l" defTabSz="1066800">
            <a:lnSpc>
              <a:spcPct val="90000"/>
            </a:lnSpc>
            <a:spcBef>
              <a:spcPct val="0"/>
            </a:spcBef>
            <a:spcAft>
              <a:spcPct val="35000"/>
            </a:spcAft>
          </a:pPr>
          <a:r>
            <a:rPr lang="de-DE" sz="2400" kern="1200" dirty="0">
              <a:solidFill>
                <a:schemeClr val="tx1">
                  <a:lumMod val="75000"/>
                  <a:lumOff val="25000"/>
                </a:schemeClr>
              </a:solidFill>
              <a:latin typeface="Calibri" panose="020F0502020204030204" pitchFamily="34" charset="0"/>
              <a:cs typeface="Calibri" panose="020F0502020204030204" pitchFamily="34" charset="0"/>
            </a:rPr>
            <a:t>Inhalte</a:t>
          </a:r>
        </a:p>
      </dsp:txBody>
      <dsp:txXfrm>
        <a:off x="495542" y="3690226"/>
        <a:ext cx="6431084"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F1E63BA5-6051-481E-A12C-6330D8019952}" type="datetimeFigureOut">
              <a:rPr lang="de-DE"/>
              <a:pPr>
                <a:defRPr/>
              </a:pPr>
              <a:t>02.08.2023</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FCCAAE09-7C0F-4259-B8A5-8091DB7EE2A2}" type="slidenum">
              <a:rPr lang="de-DE"/>
              <a:pPr>
                <a:defRPr/>
              </a:pPr>
              <a:t>‹Nr.›</a:t>
            </a:fld>
            <a:endParaRPr lang="de-DE"/>
          </a:p>
        </p:txBody>
      </p:sp>
    </p:spTree>
    <p:extLst>
      <p:ext uri="{BB962C8B-B14F-4D97-AF65-F5344CB8AC3E}">
        <p14:creationId xmlns:p14="http://schemas.microsoft.com/office/powerpoint/2010/main" val="2733190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B2256B59-BAA7-42A4-8E1A-E5274D134549}" type="datetimeFigureOut">
              <a:rPr lang="de-DE"/>
              <a:pPr>
                <a:defRPr/>
              </a:pPr>
              <a:t>02.08.2023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pPr lvl="0"/>
            <a:endParaRPr lang="de-DE" noProof="0"/>
          </a:p>
        </p:txBody>
      </p:sp>
      <p:sp>
        <p:nvSpPr>
          <p:cNvPr id="5" name="Notizenplatzhalter 4"/>
          <p:cNvSpPr>
            <a:spLocks noGrp="1"/>
          </p:cNvSpPr>
          <p:nvPr>
            <p:ph type="body" sz="quarter" idx="3"/>
          </p:nvPr>
        </p:nvSpPr>
        <p:spPr>
          <a:xfrm>
            <a:off x="679451" y="4716464"/>
            <a:ext cx="5438775" cy="4467225"/>
          </a:xfrm>
          <a:prstGeom prst="rect">
            <a:avLst/>
          </a:prstGeom>
        </p:spPr>
        <p:txBody>
          <a:bodyPr vert="horz" lIns="91433" tIns="45717" rIns="91433" bIns="45717"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5A744CB2-116E-4CC9-A253-B8F102A5D447}" type="slidenum">
              <a:rPr lang="de-DE"/>
              <a:pPr>
                <a:defRPr/>
              </a:pPr>
              <a:t>‹Nr.›</a:t>
            </a:fld>
            <a:endParaRPr lang="de-DE"/>
          </a:p>
        </p:txBody>
      </p:sp>
    </p:spTree>
    <p:extLst>
      <p:ext uri="{BB962C8B-B14F-4D97-AF65-F5344CB8AC3E}">
        <p14:creationId xmlns:p14="http://schemas.microsoft.com/office/powerpoint/2010/main" val="3269035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Herzlich Willkommen</a:t>
            </a:r>
            <a:r>
              <a:rPr lang="de-DE" baseline="0" dirty="0"/>
              <a:t> zu Modul 1.</a:t>
            </a:r>
            <a:br>
              <a:rPr lang="de-DE" baseline="0" dirty="0"/>
            </a:br>
            <a:r>
              <a:rPr lang="de-DE" baseline="0" dirty="0"/>
              <a:t>Hier erfahren Sie, was sich hinter </a:t>
            </a:r>
            <a:r>
              <a:rPr lang="de-DE" baseline="0" dirty="0" err="1"/>
              <a:t>BaSeTaLK</a:t>
            </a:r>
            <a:r>
              <a:rPr lang="de-DE" baseline="0" dirty="0"/>
              <a:t> verbirgt. </a:t>
            </a:r>
            <a:br>
              <a:rPr lang="de-DE" baseline="0" dirty="0"/>
            </a:br>
            <a:r>
              <a:rPr lang="de-DE" baseline="0" dirty="0"/>
              <a:t>Und wie aus dem Forschungsprojekt </a:t>
            </a:r>
            <a:r>
              <a:rPr lang="de-DE" baseline="0" dirty="0" err="1"/>
              <a:t>BaSeTaLK</a:t>
            </a:r>
            <a:r>
              <a:rPr lang="de-DE" baseline="0" dirty="0"/>
              <a:t> die gleichnamige App entstand.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a:t>
            </a:fld>
            <a:endParaRPr lang="de-DE"/>
          </a:p>
        </p:txBody>
      </p:sp>
    </p:spTree>
    <p:extLst>
      <p:ext uri="{BB962C8B-B14F-4D97-AF65-F5344CB8AC3E}">
        <p14:creationId xmlns:p14="http://schemas.microsoft.com/office/powerpoint/2010/main" val="2248876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Aus</a:t>
            </a:r>
            <a:r>
              <a:rPr lang="de-DE" baseline="0" dirty="0"/>
              <a:t> dem Austausch mit zukünftigen Nutzenden entstand ein Konzept für die App-Gestaltung. </a:t>
            </a:r>
            <a:r>
              <a:rPr lang="de-DE" dirty="0"/>
              <a:t>&lt;klick&gt;</a:t>
            </a:r>
            <a:r>
              <a:rPr lang="de-DE" baseline="0" dirty="0"/>
              <a:t> </a:t>
            </a:r>
          </a:p>
          <a:p>
            <a:pPr lvl="0"/>
            <a:r>
              <a:rPr lang="de-DE" baseline="0" dirty="0"/>
              <a:t>Die App bietet die Möglichkeit virtuelle Ausflüge an Orte zu machen, an denen sich Fragen rund um das eigene Leben finden.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p>
          <a:p>
            <a:pPr lvl="0"/>
            <a:r>
              <a:rPr lang="de-DE" baseline="0" dirty="0"/>
              <a:t>Damit sollen </a:t>
            </a:r>
            <a:r>
              <a:rPr lang="de-DE" sz="1200" dirty="0">
                <a:solidFill>
                  <a:schemeClr val="tx1">
                    <a:lumMod val="75000"/>
                    <a:lumOff val="25000"/>
                  </a:schemeClr>
                </a:solidFill>
                <a:latin typeface="Calibri" panose="020F0502020204030204" pitchFamily="34" charset="0"/>
                <a:cs typeface="Calibri" panose="020F0502020204030204" pitchFamily="34" charset="0"/>
              </a:rPr>
              <a:t>lebensgeschichtliche Gespräche</a:t>
            </a:r>
            <a:r>
              <a:rPr lang="de-DE" sz="1200" baseline="0" dirty="0">
                <a:solidFill>
                  <a:schemeClr val="tx1">
                    <a:lumMod val="75000"/>
                    <a:lumOff val="25000"/>
                  </a:schemeClr>
                </a:solidFill>
                <a:latin typeface="Calibri" panose="020F0502020204030204" pitchFamily="34" charset="0"/>
                <a:cs typeface="Calibri" panose="020F0502020204030204" pitchFamily="34" charset="0"/>
              </a:rPr>
              <a:t> angeregt werden. So soll die App die Durchführung biographischer Gespräche unterstützen.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aseline="0" dirty="0">
                <a:solidFill>
                  <a:schemeClr val="tx1">
                    <a:lumMod val="75000"/>
                    <a:lumOff val="25000"/>
                  </a:schemeClr>
                </a:solidFill>
                <a:latin typeface="Calibri" panose="020F0502020204030204" pitchFamily="34" charset="0"/>
                <a:cs typeface="Calibri" panose="020F0502020204030204" pitchFamily="34" charset="0"/>
              </a:rPr>
              <a:t>Dafür umfasst die App eine Sammlung von 15 Orten, aus denen ausgewählt werden kann. Jeder Ort kann in ca. 60 Minuten bearbeitet werden.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aseline="0" dirty="0">
                <a:solidFill>
                  <a:schemeClr val="tx1">
                    <a:lumMod val="75000"/>
                    <a:lumOff val="25000"/>
                  </a:schemeClr>
                </a:solidFill>
                <a:latin typeface="Calibri" panose="020F0502020204030204" pitchFamily="34" charset="0"/>
                <a:cs typeface="Calibri" panose="020F0502020204030204" pitchFamily="34" charset="0"/>
              </a:rPr>
              <a:t>Mit Fotos, Tonaufnahmen und Fragen werden die Gespräche stimuliert. </a:t>
            </a:r>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10</a:t>
            </a:fld>
            <a:endParaRPr lang="de-DE"/>
          </a:p>
        </p:txBody>
      </p:sp>
    </p:spTree>
    <p:extLst>
      <p:ext uri="{BB962C8B-B14F-4D97-AF65-F5344CB8AC3E}">
        <p14:creationId xmlns:p14="http://schemas.microsoft.com/office/powerpoint/2010/main" val="134807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Virtuelle Ausflüge machen</a:t>
            </a:r>
            <a:br>
              <a:rPr lang="de-DE" baseline="0" dirty="0"/>
            </a:br>
            <a:r>
              <a:rPr lang="de-DE" baseline="0" dirty="0"/>
              <a:t>Wie können Sie sich das ungefähr vorstellen?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r>
            <a:br>
              <a:rPr lang="de-DE" baseline="0" dirty="0"/>
            </a:br>
            <a:r>
              <a:rPr lang="de-DE" baseline="0" dirty="0"/>
              <a:t>„Lassen Sie uns einen Ausflug machen… Wo soll es hingehen? 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…die Berge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…das Kino oder vielleicht doch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…die Kirche?</a:t>
            </a:r>
            <a:br>
              <a:rPr lang="de-DE" baseline="0" dirty="0"/>
            </a:br>
            <a:r>
              <a:rPr lang="de-DE" baseline="0" dirty="0"/>
              <a:t/>
            </a:r>
            <a:br>
              <a:rPr lang="de-DE" baseline="0" dirty="0"/>
            </a:br>
            <a:r>
              <a:rPr lang="de-DE" baseline="0" dirty="0"/>
              <a:t>Ein vertiefendes Beispiel zur besseren Verdeutlichung lernen Sie in der Anwendung dieses Moduls kennen.</a:t>
            </a:r>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11</a:t>
            </a:fld>
            <a:endParaRPr lang="de-DE"/>
          </a:p>
        </p:txBody>
      </p:sp>
    </p:spTree>
    <p:extLst>
      <p:ext uri="{BB962C8B-B14F-4D97-AF65-F5344CB8AC3E}">
        <p14:creationId xmlns:p14="http://schemas.microsoft.com/office/powerpoint/2010/main" val="81789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Welche Themen</a:t>
            </a:r>
            <a:r>
              <a:rPr lang="de-DE" baseline="0" dirty="0"/>
              <a:t> gibt es?</a:t>
            </a:r>
            <a:br>
              <a:rPr lang="de-DE" baseline="0" dirty="0"/>
            </a:br>
            <a:r>
              <a:rPr lang="de-DE" baseline="0" dirty="0"/>
              <a:t>Hier sehen Sie die Startseite.</a:t>
            </a:r>
            <a:br>
              <a:rPr lang="de-DE" baseline="0" dirty="0"/>
            </a:br>
            <a:r>
              <a:rPr lang="de-DE" dirty="0"/>
              <a:t>Unterschieden</a:t>
            </a:r>
            <a:r>
              <a:rPr lang="de-DE" baseline="0" dirty="0"/>
              <a:t> werden kann zwischen</a:t>
            </a:r>
            <a:r>
              <a:rPr lang="de-DE" dirty="0"/>
              <a:t> Naturorten wie &lt;klick&gt;</a:t>
            </a:r>
            <a:r>
              <a:rPr lang="de-DE" baseline="0" dirty="0"/>
              <a:t> </a:t>
            </a:r>
            <a:r>
              <a:rPr lang="de-DE" dirty="0"/>
              <a:t>Wald,</a:t>
            </a:r>
            <a:r>
              <a:rPr lang="de-DE" baseline="0" dirty="0"/>
              <a:t> Wiese, Berge, Fluss, Meer, Land und Garten oder</a:t>
            </a:r>
            <a:r>
              <a:rPr lang="de-DE" dirty="0"/>
              <a:t> Kulturorten wie &lt;klick&gt;</a:t>
            </a:r>
            <a:r>
              <a:rPr lang="de-DE" baseline="0" dirty="0"/>
              <a:t> </a:t>
            </a:r>
            <a:r>
              <a:rPr lang="de-DE" dirty="0"/>
              <a:t>Kino, Kirche, Theater, Museum, Kaufhaus, Bücherei,</a:t>
            </a:r>
            <a:r>
              <a:rPr lang="de-DE" baseline="0" dirty="0"/>
              <a:t> Stadion oder Altstadtcafé.</a:t>
            </a:r>
            <a:r>
              <a:rPr lang="de-DE" dirty="0"/>
              <a:t> Jedes Thema hat weitere vertiefende Unterthemen.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br>
              <a:rPr lang="de-DE" baseline="0" dirty="0"/>
            </a:br>
            <a:r>
              <a:rPr lang="de-DE" baseline="0" dirty="0"/>
              <a:t>Der Garten zum Beispiel.</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12</a:t>
            </a:fld>
            <a:endParaRPr lang="de-DE"/>
          </a:p>
        </p:txBody>
      </p:sp>
    </p:spTree>
    <p:extLst>
      <p:ext uri="{BB962C8B-B14F-4D97-AF65-F5344CB8AC3E}">
        <p14:creationId xmlns:p14="http://schemas.microsoft.com/office/powerpoint/2010/main" val="3586780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Der Garten kann als „Ort“ betreten werden.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Hier sehen Sie das Unterthema 1 „Wachsen und Gedeihen“.</a:t>
            </a:r>
            <a:br>
              <a:rPr lang="de-DE" dirty="0"/>
            </a:br>
            <a:r>
              <a:rPr lang="de-DE" dirty="0"/>
              <a:t>&lt;klick&gt;</a:t>
            </a:r>
            <a:r>
              <a:rPr lang="de-DE" baseline="0" dirty="0"/>
              <a:t> </a:t>
            </a:r>
            <a:endParaRPr lang="de-DE" dirty="0"/>
          </a:p>
          <a:p>
            <a:r>
              <a:rPr lang="de-DE" dirty="0"/>
              <a:t>In das Gespräch wird eingestiegen mit ersten Fragen zum Leben.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1" dirty="0">
                <a:solidFill>
                  <a:schemeClr val="tx1">
                    <a:lumMod val="75000"/>
                    <a:lumOff val="25000"/>
                  </a:schemeClr>
                </a:solidFill>
                <a:latin typeface="Calibri" panose="020F0502020204030204" pitchFamily="34" charset="0"/>
                <a:cs typeface="Calibri" panose="020F0502020204030204" pitchFamily="34" charset="0"/>
              </a:rPr>
              <a:t>„Wem oder was haben Sie beim Wachsen zugesehen?“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1" dirty="0">
                <a:solidFill>
                  <a:schemeClr val="tx1">
                    <a:lumMod val="75000"/>
                    <a:lumOff val="25000"/>
                  </a:schemeClr>
                </a:solidFill>
                <a:latin typeface="Calibri" panose="020F0502020204030204" pitchFamily="34" charset="0"/>
                <a:cs typeface="Calibri" panose="020F0502020204030204" pitchFamily="34" charset="0"/>
              </a:rPr>
              <a:t>„Woran sind Sie gewachsen?“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i="1" dirty="0">
                <a:solidFill>
                  <a:schemeClr val="tx1">
                    <a:lumMod val="75000"/>
                    <a:lumOff val="25000"/>
                  </a:schemeClr>
                </a:solidFill>
                <a:latin typeface="Calibri" panose="020F0502020204030204" pitchFamily="34" charset="0"/>
                <a:cs typeface="Calibri" panose="020F0502020204030204" pitchFamily="34" charset="0"/>
              </a:rPr>
              <a:t>„Was waren wichtige Entwicklungen in Ihrem Leben? Was mussten Sie dafür tun?“</a:t>
            </a:r>
          </a:p>
          <a:p>
            <a:endParaRPr lang="de-DE" dirty="0"/>
          </a:p>
          <a:p>
            <a:r>
              <a:rPr lang="de-DE" dirty="0"/>
              <a:t>Die Fragen</a:t>
            </a:r>
            <a:r>
              <a:rPr lang="de-DE" baseline="0" dirty="0"/>
              <a:t> zielen dabei auf sich nach und nach steigernde Gesprächstiefe ab.</a:t>
            </a:r>
          </a:p>
          <a:p>
            <a:r>
              <a:rPr lang="de-DE" baseline="0" dirty="0"/>
              <a:t>Damit gemeint ist, dass einige Fragen lediglich allgemeinen Gesprächsstoff liefern und andere eher auf persönliche Erlebnisse oder Selbstreflexion abzielen. So z.B. die Frage </a:t>
            </a:r>
            <a:r>
              <a:rPr lang="de-DE" i="1" baseline="0" dirty="0"/>
              <a:t>„Woran sind Sie gewachsen?“</a:t>
            </a:r>
            <a:r>
              <a:rPr lang="de-DE" i="0" baseline="0" dirty="0"/>
              <a:t>.</a:t>
            </a:r>
          </a:p>
          <a:p>
            <a:r>
              <a:rPr lang="de-DE" baseline="0" dirty="0"/>
              <a:t>Ein veranschaulichendes Video zu Fragen in Gesprächssituationen können Sie jeweils in Modul 3 und 4 einsehen.</a:t>
            </a: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13</a:t>
            </a:fld>
            <a:endParaRPr lang="de-DE"/>
          </a:p>
        </p:txBody>
      </p:sp>
    </p:spTree>
    <p:extLst>
      <p:ext uri="{BB962C8B-B14F-4D97-AF65-F5344CB8AC3E}">
        <p14:creationId xmlns:p14="http://schemas.microsoft.com/office/powerpoint/2010/main" val="3789083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Sie aus Modul 1 mitnehmen sollten:</a:t>
            </a:r>
          </a:p>
          <a:p>
            <a:r>
              <a:rPr lang="de-DE" sz="1200" dirty="0">
                <a:solidFill>
                  <a:schemeClr val="tx1">
                    <a:lumMod val="75000"/>
                    <a:lumOff val="25000"/>
                  </a:schemeClr>
                </a:solidFill>
                <a:latin typeface="Calibri" panose="020F0502020204030204" pitchFamily="34" charset="0"/>
                <a:cs typeface="Calibri" panose="020F0502020204030204" pitchFamily="34" charset="0"/>
              </a:rPr>
              <a:t>&lt;klick&gt;</a:t>
            </a:r>
            <a:r>
              <a:rPr lang="de-DE" dirty="0"/>
              <a:t/>
            </a:r>
            <a:br>
              <a:rPr lang="de-DE" dirty="0"/>
            </a:br>
            <a:r>
              <a:rPr lang="de-DE" sz="1200"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1200" dirty="0">
                <a:solidFill>
                  <a:schemeClr val="tx1">
                    <a:lumMod val="75000"/>
                    <a:lumOff val="25000"/>
                  </a:schemeClr>
                </a:solidFill>
                <a:latin typeface="Calibri" panose="020F0502020204030204" pitchFamily="34" charset="0"/>
                <a:cs typeface="Calibri" panose="020F0502020204030204" pitchFamily="34" charset="0"/>
              </a:rPr>
              <a:t> steht für </a:t>
            </a:r>
            <a:r>
              <a:rPr lang="de-DE" sz="1200" b="1" kern="0" dirty="0" err="1">
                <a:solidFill>
                  <a:schemeClr val="tx1">
                    <a:lumMod val="75000"/>
                    <a:lumOff val="25000"/>
                  </a:schemeClr>
                </a:solidFill>
                <a:latin typeface="Calibri" panose="020F0502020204030204" pitchFamily="34" charset="0"/>
                <a:cs typeface="Calibri" panose="020F0502020204030204" pitchFamily="34" charset="0"/>
              </a:rPr>
              <a:t>B</a:t>
            </a:r>
            <a:r>
              <a:rPr lang="de-DE" sz="1200" kern="0" dirty="0" err="1">
                <a:solidFill>
                  <a:srgbClr val="000000">
                    <a:lumMod val="75000"/>
                    <a:lumOff val="25000"/>
                  </a:srgbClr>
                </a:solidFill>
                <a:latin typeface="Calibri" panose="020F0502020204030204" pitchFamily="34" charset="0"/>
                <a:cs typeface="Calibri" panose="020F0502020204030204" pitchFamily="34" charset="0"/>
              </a:rPr>
              <a:t>iographie</a:t>
            </a:r>
            <a:r>
              <a:rPr lang="de-DE" sz="1200" b="1" kern="0" dirty="0" err="1">
                <a:solidFill>
                  <a:schemeClr val="tx1">
                    <a:lumMod val="75000"/>
                    <a:lumOff val="25000"/>
                  </a:schemeClr>
                </a:solidFill>
                <a:latin typeface="Calibri" panose="020F0502020204030204" pitchFamily="34" charset="0"/>
                <a:cs typeface="Calibri" panose="020F0502020204030204" pitchFamily="34" charset="0"/>
              </a:rPr>
              <a:t>a</a:t>
            </a:r>
            <a:r>
              <a:rPr lang="de-DE" sz="1200" kern="0" dirty="0" err="1">
                <a:solidFill>
                  <a:srgbClr val="000000">
                    <a:lumMod val="75000"/>
                    <a:lumOff val="25000"/>
                  </a:srgbClr>
                </a:solidFill>
                <a:latin typeface="Calibri" panose="020F0502020204030204" pitchFamily="34" charset="0"/>
                <a:cs typeface="Calibri" panose="020F0502020204030204" pitchFamily="34" charset="0"/>
              </a:rPr>
              <a:t>rbeit</a:t>
            </a:r>
            <a:r>
              <a:rPr lang="de-DE" sz="1200" kern="0" dirty="0">
                <a:solidFill>
                  <a:srgbClr val="000000">
                    <a:lumMod val="75000"/>
                    <a:lumOff val="25000"/>
                  </a:srgbClr>
                </a:solidFill>
                <a:latin typeface="Calibri" panose="020F0502020204030204" pitchFamily="34" charset="0"/>
                <a:cs typeface="Calibri" panose="020F0502020204030204" pitchFamily="34" charset="0"/>
              </a:rPr>
              <a:t> in </a:t>
            </a:r>
            <a:r>
              <a:rPr lang="de-DE" sz="1200" b="1" kern="0" dirty="0">
                <a:solidFill>
                  <a:schemeClr val="tx1">
                    <a:lumMod val="75000"/>
                    <a:lumOff val="25000"/>
                  </a:schemeClr>
                </a:solidFill>
                <a:latin typeface="Calibri" panose="020F0502020204030204" pitchFamily="34" charset="0"/>
                <a:cs typeface="Calibri" panose="020F0502020204030204" pitchFamily="34" charset="0"/>
              </a:rPr>
              <a:t>S</a:t>
            </a:r>
            <a:r>
              <a:rPr lang="de-DE" sz="1200" kern="0" dirty="0">
                <a:solidFill>
                  <a:srgbClr val="000000">
                    <a:lumMod val="75000"/>
                    <a:lumOff val="25000"/>
                  </a:srgbClr>
                </a:solidFill>
                <a:latin typeface="Calibri" panose="020F0502020204030204" pitchFamily="34" charset="0"/>
                <a:cs typeface="Calibri" panose="020F0502020204030204" pitchFamily="34" charset="0"/>
              </a:rPr>
              <a:t>enioren</a:t>
            </a:r>
            <a:r>
              <a:rPr lang="de-DE" sz="1200" b="1" kern="0" dirty="0">
                <a:solidFill>
                  <a:schemeClr val="tx1">
                    <a:lumMod val="75000"/>
                    <a:lumOff val="25000"/>
                  </a:schemeClr>
                </a:solidFill>
                <a:latin typeface="Calibri" panose="020F0502020204030204" pitchFamily="34" charset="0"/>
                <a:cs typeface="Calibri" panose="020F0502020204030204" pitchFamily="34" charset="0"/>
              </a:rPr>
              <a:t>e</a:t>
            </a:r>
            <a:r>
              <a:rPr lang="de-DE" sz="1200" kern="0" dirty="0">
                <a:solidFill>
                  <a:srgbClr val="000000">
                    <a:lumMod val="75000"/>
                    <a:lumOff val="25000"/>
                  </a:srgbClr>
                </a:solidFill>
                <a:latin typeface="Calibri" panose="020F0502020204030204" pitchFamily="34" charset="0"/>
                <a:cs typeface="Calibri" panose="020F0502020204030204" pitchFamily="34" charset="0"/>
              </a:rPr>
              <a:t>inrichtungen mit </a:t>
            </a:r>
            <a:r>
              <a:rPr lang="de-DE" sz="1200" b="1" kern="0" dirty="0">
                <a:solidFill>
                  <a:schemeClr val="tx1">
                    <a:lumMod val="75000"/>
                    <a:lumOff val="25000"/>
                  </a:schemeClr>
                </a:solidFill>
                <a:latin typeface="Calibri" panose="020F0502020204030204" pitchFamily="34" charset="0"/>
                <a:cs typeface="Calibri" panose="020F0502020204030204" pitchFamily="34" charset="0"/>
              </a:rPr>
              <a:t>Ta</a:t>
            </a:r>
            <a:r>
              <a:rPr lang="de-DE" sz="1200" kern="0" dirty="0">
                <a:solidFill>
                  <a:srgbClr val="000000">
                    <a:lumMod val="75000"/>
                    <a:lumOff val="25000"/>
                  </a:srgbClr>
                </a:solidFill>
                <a:latin typeface="Calibri" panose="020F0502020204030204" pitchFamily="34" charset="0"/>
                <a:cs typeface="Calibri" panose="020F0502020204030204" pitchFamily="34" charset="0"/>
              </a:rPr>
              <a:t>blet-Unterstützung zur Verbesserung der </a:t>
            </a:r>
            <a:r>
              <a:rPr lang="de-DE" sz="1200" b="1" kern="0" dirty="0">
                <a:solidFill>
                  <a:schemeClr val="tx1">
                    <a:lumMod val="75000"/>
                    <a:lumOff val="25000"/>
                  </a:schemeClr>
                </a:solidFill>
                <a:latin typeface="Calibri" panose="020F0502020204030204" pitchFamily="34" charset="0"/>
                <a:cs typeface="Calibri" panose="020F0502020204030204" pitchFamily="34" charset="0"/>
              </a:rPr>
              <a:t>L</a:t>
            </a:r>
            <a:r>
              <a:rPr lang="de-DE" sz="1200" kern="0" dirty="0">
                <a:solidFill>
                  <a:srgbClr val="000000">
                    <a:lumMod val="75000"/>
                    <a:lumOff val="25000"/>
                  </a:srgbClr>
                </a:solidFill>
                <a:latin typeface="Calibri" panose="020F0502020204030204" pitchFamily="34" charset="0"/>
                <a:cs typeface="Calibri" panose="020F0502020204030204" pitchFamily="34" charset="0"/>
              </a:rPr>
              <a:t>ebensqualität und </a:t>
            </a:r>
            <a:r>
              <a:rPr lang="de-DE" sz="1200" b="1" kern="0" dirty="0">
                <a:solidFill>
                  <a:schemeClr val="tx1">
                    <a:lumMod val="75000"/>
                    <a:lumOff val="25000"/>
                  </a:schemeClr>
                </a:solidFill>
                <a:latin typeface="Calibri" panose="020F0502020204030204" pitchFamily="34" charset="0"/>
                <a:cs typeface="Calibri" panose="020F0502020204030204" pitchFamily="34" charset="0"/>
              </a:rPr>
              <a:t>K</a:t>
            </a:r>
            <a:r>
              <a:rPr lang="de-DE" sz="1200" kern="0" dirty="0">
                <a:solidFill>
                  <a:srgbClr val="000000">
                    <a:lumMod val="75000"/>
                    <a:lumOff val="25000"/>
                  </a:srgbClr>
                </a:solidFill>
                <a:latin typeface="Calibri" panose="020F0502020204030204" pitchFamily="34" charset="0"/>
                <a:cs typeface="Calibri" panose="020F0502020204030204" pitchFamily="34" charset="0"/>
              </a:rPr>
              <a:t>ommunikation.</a:t>
            </a:r>
          </a:p>
          <a:p>
            <a:r>
              <a:rPr lang="de-DE" dirty="0"/>
              <a:t>&lt;klick&gt;</a:t>
            </a:r>
            <a:br>
              <a:rPr lang="de-DE" dirty="0"/>
            </a:br>
            <a:r>
              <a:rPr lang="de-DE" sz="1200" kern="0" dirty="0">
                <a:solidFill>
                  <a:srgbClr val="000000">
                    <a:lumMod val="75000"/>
                    <a:lumOff val="25000"/>
                  </a:srgbClr>
                </a:solidFill>
                <a:latin typeface="Calibri" panose="020F0502020204030204" pitchFamily="34" charset="0"/>
                <a:cs typeface="Calibri" panose="020F0502020204030204" pitchFamily="34" charset="0"/>
              </a:rPr>
              <a:t>Ziel des Forschungsprojekts war es Menschen in Senioreneinrichtungen ein Angebot zur </a:t>
            </a:r>
            <a:r>
              <a:rPr lang="de-DE" sz="1200" b="1" kern="0" dirty="0">
                <a:solidFill>
                  <a:srgbClr val="000000">
                    <a:lumMod val="75000"/>
                    <a:lumOff val="25000"/>
                  </a:srgbClr>
                </a:solidFill>
                <a:latin typeface="Calibri" panose="020F0502020204030204" pitchFamily="34" charset="0"/>
                <a:cs typeface="Calibri" panose="020F0502020204030204" pitchFamily="34" charset="0"/>
              </a:rPr>
              <a:t>Förderung der aktiven Teilhabe und Lebensqualität </a:t>
            </a:r>
            <a:r>
              <a:rPr lang="de-DE" sz="1200" kern="0" dirty="0">
                <a:solidFill>
                  <a:srgbClr val="000000">
                    <a:lumMod val="75000"/>
                    <a:lumOff val="25000"/>
                  </a:srgbClr>
                </a:solidFill>
                <a:latin typeface="Calibri" panose="020F0502020204030204" pitchFamily="34" charset="0"/>
                <a:cs typeface="Calibri" panose="020F0502020204030204" pitchFamily="34" charset="0"/>
              </a:rPr>
              <a:t>zu bieten.</a:t>
            </a:r>
          </a:p>
          <a:p>
            <a:r>
              <a:rPr lang="de-DE" sz="1200" kern="0" dirty="0">
                <a:solidFill>
                  <a:srgbClr val="000000">
                    <a:lumMod val="75000"/>
                    <a:lumOff val="25000"/>
                  </a:srgbClr>
                </a:solidFill>
                <a:latin typeface="Calibri" panose="020F0502020204030204" pitchFamily="34" charset="0"/>
                <a:cs typeface="Calibri" panose="020F0502020204030204" pitchFamily="34" charset="0"/>
              </a:rPr>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0" dirty="0">
                <a:solidFill>
                  <a:srgbClr val="000000">
                    <a:lumMod val="75000"/>
                    <a:lumOff val="25000"/>
                  </a:srgbClr>
                </a:solidFill>
                <a:latin typeface="Calibri" panose="020F0502020204030204" pitchFamily="34" charset="0"/>
                <a:cs typeface="Calibri" panose="020F0502020204030204" pitchFamily="34" charset="0"/>
              </a:rPr>
              <a:t>Mit der App können Ausflüge an 15 verschiedene Orte gemacht werden, an denen sich </a:t>
            </a:r>
            <a:r>
              <a:rPr lang="de-DE" sz="1200" b="1" kern="0" dirty="0">
                <a:solidFill>
                  <a:srgbClr val="000000">
                    <a:lumMod val="75000"/>
                    <a:lumOff val="25000"/>
                  </a:srgbClr>
                </a:solidFill>
                <a:latin typeface="Calibri" panose="020F0502020204030204" pitchFamily="34" charset="0"/>
                <a:cs typeface="Calibri" panose="020F0502020204030204" pitchFamily="34" charset="0"/>
              </a:rPr>
              <a:t>Anregungen für lebensgeschichtliche Gespräche </a:t>
            </a:r>
            <a:r>
              <a:rPr lang="de-DE" sz="1200" kern="0" dirty="0">
                <a:solidFill>
                  <a:srgbClr val="000000">
                    <a:lumMod val="75000"/>
                    <a:lumOff val="25000"/>
                  </a:srgbClr>
                </a:solidFill>
                <a:latin typeface="Calibri" panose="020F0502020204030204" pitchFamily="34" charset="0"/>
                <a:cs typeface="Calibri" panose="020F0502020204030204" pitchFamily="34" charset="0"/>
              </a:rPr>
              <a:t>befinden.</a:t>
            </a:r>
          </a:p>
          <a:p>
            <a:endParaRPr lang="de-DE" dirty="0"/>
          </a:p>
        </p:txBody>
      </p:sp>
      <p:sp>
        <p:nvSpPr>
          <p:cNvPr id="4" name="Foliennummernplatzhalter 3"/>
          <p:cNvSpPr>
            <a:spLocks noGrp="1"/>
          </p:cNvSpPr>
          <p:nvPr>
            <p:ph type="sldNum" sz="quarter" idx="5"/>
          </p:nvPr>
        </p:nvSpPr>
        <p:spPr/>
        <p:txBody>
          <a:bodyPr/>
          <a:lstStyle/>
          <a:p>
            <a:pPr>
              <a:defRPr/>
            </a:pPr>
            <a:fld id="{5A744CB2-116E-4CC9-A253-B8F102A5D447}" type="slidenum">
              <a:rPr lang="de-DE" smtClean="0"/>
              <a:pPr>
                <a:defRPr/>
              </a:pPr>
              <a:t>14</a:t>
            </a:fld>
            <a:endParaRPr lang="de-DE"/>
          </a:p>
        </p:txBody>
      </p:sp>
    </p:spTree>
    <p:extLst>
      <p:ext uri="{BB962C8B-B14F-4D97-AF65-F5344CB8AC3E}">
        <p14:creationId xmlns:p14="http://schemas.microsoft.com/office/powerpoint/2010/main" val="73412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Damit sind wir bereits am Ende des Einblicks in das Forschungsprojekt und die App </a:t>
            </a:r>
            <a:r>
              <a:rPr lang="de-DE" baseline="0" dirty="0" err="1"/>
              <a:t>BaSeTaLK</a:t>
            </a:r>
            <a:r>
              <a:rPr lang="de-DE" baseline="0" dirty="0"/>
              <a:t> gekommen.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t>Klicken Sie sich als nächstes im</a:t>
            </a:r>
            <a:r>
              <a:rPr lang="de-DE" sz="1200" baseline="0" dirty="0"/>
              <a:t> Bereich „</a:t>
            </a:r>
            <a:r>
              <a:rPr lang="de-DE" sz="1200" b="1" baseline="0" dirty="0"/>
              <a:t>Anwendung“</a:t>
            </a:r>
            <a:r>
              <a:rPr lang="de-DE" sz="1200" baseline="0" dirty="0"/>
              <a:t> beispielhaft </a:t>
            </a:r>
            <a:r>
              <a:rPr lang="de-DE" sz="1200" dirty="0"/>
              <a:t>durch den</a:t>
            </a:r>
            <a:r>
              <a:rPr lang="de-DE" sz="1200" baseline="0" dirty="0"/>
              <a:t> </a:t>
            </a:r>
            <a:r>
              <a:rPr lang="de-DE" sz="1200" dirty="0"/>
              <a:t>Ort „Wiese“</a:t>
            </a:r>
            <a:r>
              <a:rPr lang="de-DE" sz="1200" baseline="0" dirty="0"/>
              <a:t> </a:t>
            </a:r>
            <a:r>
              <a:rPr lang="de-DE" sz="1200" dirty="0"/>
              <a:t>und erhalten Sie einen</a:t>
            </a:r>
            <a:r>
              <a:rPr lang="de-DE" sz="1200" baseline="0" dirty="0"/>
              <a:t> besseren </a:t>
            </a:r>
            <a:r>
              <a:rPr lang="de-DE" sz="1200" dirty="0"/>
              <a:t>Eindruck von der Funktionsweise und dem Inhalt der App.</a:t>
            </a:r>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15</a:t>
            </a:fld>
            <a:endParaRPr lang="de-DE"/>
          </a:p>
        </p:txBody>
      </p:sp>
    </p:spTree>
    <p:extLst>
      <p:ext uri="{BB962C8B-B14F-4D97-AF65-F5344CB8AC3E}">
        <p14:creationId xmlns:p14="http://schemas.microsoft.com/office/powerpoint/2010/main" val="265695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Beginnen wir mit dem Forschungsprojekt.</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2</a:t>
            </a:fld>
            <a:endParaRPr lang="de-DE"/>
          </a:p>
        </p:txBody>
      </p:sp>
    </p:spTree>
    <p:extLst>
      <p:ext uri="{BB962C8B-B14F-4D97-AF65-F5344CB8AC3E}">
        <p14:creationId xmlns:p14="http://schemas.microsoft.com/office/powerpoint/2010/main" val="69553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aseline="0" dirty="0"/>
              <a:t>Wie ist das Forschungsprojekt entstanden?</a:t>
            </a:r>
            <a:br>
              <a:rPr lang="de-DE" sz="1200" baseline="0" dirty="0"/>
            </a:br>
            <a:r>
              <a:rPr lang="de-DE" sz="1200" baseline="0" dirty="0"/>
              <a:t>Sie haben bereits erfahren wofür die Projekt-Abkürzung steht. Hier zur Erinnerung noch einmal: </a:t>
            </a:r>
            <a:r>
              <a:rPr lang="de-DE" dirty="0"/>
              <a:t>&lt;klick&gt;</a:t>
            </a:r>
            <a:r>
              <a:rPr lang="de-DE" baseline="0" dirty="0"/>
              <a:t> </a:t>
            </a:r>
            <a:r>
              <a:rPr lang="de-DE" sz="1200" baseline="0" dirty="0"/>
              <a:t/>
            </a:r>
            <a:br>
              <a:rPr lang="de-DE" sz="1200" baseline="0" dirty="0"/>
            </a:br>
            <a:r>
              <a:rPr lang="de-DE" sz="1200" baseline="0" dirty="0" err="1"/>
              <a:t>BaSeTaLK</a:t>
            </a:r>
            <a:r>
              <a:rPr lang="de-DE" sz="1200" baseline="0" dirty="0"/>
              <a:t> steht für </a:t>
            </a:r>
            <a:r>
              <a:rPr kumimoji="0" lang="de-DE" sz="1200" b="1" i="0" u="sng" strike="noStrike" kern="0" cap="none" spc="0" normalizeH="0" baseline="0" noProof="0" dirty="0" err="1">
                <a:ln>
                  <a:noFill/>
                </a:ln>
                <a:solidFill>
                  <a:srgbClr val="8CC061"/>
                </a:solidFill>
                <a:effectLst/>
                <a:uLnTx/>
                <a:uFillTx/>
                <a:latin typeface="Calibri" panose="020F0502020204030204" pitchFamily="34" charset="0"/>
                <a:cs typeface="Calibri" panose="020F0502020204030204" pitchFamily="34" charset="0"/>
              </a:rPr>
              <a:t>B</a:t>
            </a:r>
            <a:r>
              <a:rPr kumimoji="0" lang="de-DE" sz="1200" b="0" i="0" u="none" strike="noStrike" kern="0" cap="none" spc="0" normalizeH="0" baseline="0" noProof="0" dirty="0" err="1">
                <a:ln>
                  <a:noFill/>
                </a:ln>
                <a:solidFill>
                  <a:srgbClr val="000000">
                    <a:lumMod val="75000"/>
                    <a:lumOff val="25000"/>
                  </a:srgbClr>
                </a:solidFill>
                <a:effectLst/>
                <a:uLnTx/>
                <a:uFillTx/>
                <a:latin typeface="Calibri" panose="020F0502020204030204" pitchFamily="34" charset="0"/>
                <a:cs typeface="Calibri" panose="020F0502020204030204" pitchFamily="34" charset="0"/>
              </a:rPr>
              <a:t>iographie</a:t>
            </a:r>
            <a:r>
              <a:rPr kumimoji="0" lang="de-DE" sz="1200" b="1" i="0" u="sng" strike="noStrike" kern="0" cap="none" spc="0" normalizeH="0" baseline="0" noProof="0" dirty="0" err="1">
                <a:ln>
                  <a:noFill/>
                </a:ln>
                <a:solidFill>
                  <a:srgbClr val="8CC061"/>
                </a:solidFill>
                <a:effectLst/>
                <a:uLnTx/>
                <a:uFillTx/>
                <a:latin typeface="Calibri" panose="020F0502020204030204" pitchFamily="34" charset="0"/>
                <a:cs typeface="Calibri" panose="020F0502020204030204" pitchFamily="34" charset="0"/>
              </a:rPr>
              <a:t>a</a:t>
            </a:r>
            <a:r>
              <a:rPr kumimoji="0" lang="de-DE" sz="1200" b="0" i="0" u="none" strike="noStrike" kern="0" cap="none" spc="0" normalizeH="0" baseline="0" noProof="0" dirty="0" err="1">
                <a:ln>
                  <a:noFill/>
                </a:ln>
                <a:solidFill>
                  <a:srgbClr val="000000">
                    <a:lumMod val="75000"/>
                    <a:lumOff val="25000"/>
                  </a:srgbClr>
                </a:solidFill>
                <a:effectLst/>
                <a:uLnTx/>
                <a:uFillTx/>
                <a:latin typeface="Calibri" panose="020F0502020204030204" pitchFamily="34" charset="0"/>
                <a:cs typeface="Calibri" panose="020F0502020204030204" pitchFamily="34" charset="0"/>
              </a:rPr>
              <a:t>rbeit</a:t>
            </a:r>
            <a: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 in </a:t>
            </a:r>
            <a:r>
              <a:rPr kumimoji="0" lang="de-DE" sz="12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S</a:t>
            </a:r>
            <a: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enioren</a:t>
            </a:r>
            <a:r>
              <a:rPr kumimoji="0" lang="de-DE" sz="12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e</a:t>
            </a:r>
            <a: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inrichtungen mit </a:t>
            </a:r>
            <a:r>
              <a:rPr kumimoji="0" lang="de-DE" sz="12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Ta</a:t>
            </a:r>
            <a: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blet-Unterstützung zur Verbesserung der </a:t>
            </a:r>
            <a:r>
              <a:rPr kumimoji="0" lang="de-DE" sz="12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L</a:t>
            </a:r>
            <a: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ebensqualität und </a:t>
            </a:r>
            <a:r>
              <a:rPr kumimoji="0" lang="de-DE" sz="12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K</a:t>
            </a:r>
            <a: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ommunikation</a:t>
            </a:r>
            <a:b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br>
            <a:r>
              <a:rPr lang="de-DE" dirty="0"/>
              <a:t>&lt;klick&gt;</a:t>
            </a:r>
            <a:r>
              <a:rPr lang="de-DE"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In einer Kooperation zwischen der Katholischen Hochschule Mainz und der Ostbayrischen Technischen Hochschule Regensburg entstand die Idee für ein Forschungsprojekt. </a:t>
            </a:r>
            <a:r>
              <a:rPr lang="de-DE" dirty="0"/>
              <a:t>&lt;klick&gt;</a:t>
            </a:r>
            <a:r>
              <a:rPr lang="de-DE"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Dieses wurde nach Antragstellung vom Bundesministerium für Bildung und Forschung befürwortet und gefördert.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Die Projektlaufzeit ermöglichte die Entwicklung einer App </a:t>
            </a:r>
            <a:r>
              <a:rPr lang="de-DE" dirty="0"/>
              <a:t>&lt;klick&gt;</a:t>
            </a:r>
            <a:r>
              <a:rPr lang="de-DE" baseline="0" dirty="0"/>
              <a:t> </a:t>
            </a:r>
            <a: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 Der </a:t>
            </a:r>
            <a:r>
              <a:rPr kumimoji="0" lang="de-DE" sz="1200" b="0" i="0" u="none" strike="noStrike" kern="0" cap="none" spc="0" normalizeH="0" baseline="0" noProof="0" dirty="0" err="1">
                <a:ln>
                  <a:noFill/>
                </a:ln>
                <a:solidFill>
                  <a:srgbClr val="000000">
                    <a:lumMod val="75000"/>
                    <a:lumOff val="25000"/>
                  </a:srgbClr>
                </a:solidFill>
                <a:effectLst/>
                <a:uLnTx/>
                <a:uFillTx/>
                <a:latin typeface="Calibri" panose="020F0502020204030204" pitchFamily="34" charset="0"/>
                <a:cs typeface="Calibri" panose="020F0502020204030204" pitchFamily="34" charset="0"/>
              </a:rPr>
              <a:t>BaSeTaLK</a:t>
            </a:r>
            <a:r>
              <a:rPr kumimoji="0" lang="de-DE" sz="12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-App mit dem Zweck bei der Begleitung biographischer Gespräche zu unterstützen. Wie? Dazu später mehr.</a:t>
            </a:r>
            <a:endParaRPr lang="de-DE" sz="1200" dirty="0"/>
          </a:p>
        </p:txBody>
      </p:sp>
      <p:sp>
        <p:nvSpPr>
          <p:cNvPr id="4" name="Foliennummernplatzhalter 3"/>
          <p:cNvSpPr>
            <a:spLocks noGrp="1"/>
          </p:cNvSpPr>
          <p:nvPr>
            <p:ph type="sldNum" sz="quarter" idx="5"/>
          </p:nvPr>
        </p:nvSpPr>
        <p:spPr/>
        <p:txBody>
          <a:bodyPr/>
          <a:lstStyle/>
          <a:p>
            <a:fld id="{76120DA8-D834-415F-9E2A-E77361A10C32}" type="slidenum">
              <a:rPr lang="en-AU" smtClean="0"/>
              <a:t>3</a:t>
            </a:fld>
            <a:endParaRPr lang="en-AU"/>
          </a:p>
        </p:txBody>
      </p:sp>
    </p:spTree>
    <p:extLst>
      <p:ext uri="{BB962C8B-B14F-4D97-AF65-F5344CB8AC3E}">
        <p14:creationId xmlns:p14="http://schemas.microsoft.com/office/powerpoint/2010/main" val="296177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Hinter der Idee und der Leitung des </a:t>
            </a:r>
            <a:r>
              <a:rPr lang="de-DE" dirty="0"/>
              <a:t>Forschungsprojekt </a:t>
            </a:r>
            <a:r>
              <a:rPr lang="de-DE" baseline="0" dirty="0"/>
              <a:t>stehen die Professorinnen Sabine Corsten und Norina Lauer.</a:t>
            </a: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4</a:t>
            </a:fld>
            <a:endParaRPr lang="de-DE"/>
          </a:p>
        </p:txBody>
      </p:sp>
    </p:spTree>
    <p:extLst>
      <p:ext uri="{BB962C8B-B14F-4D97-AF65-F5344CB8AC3E}">
        <p14:creationId xmlns:p14="http://schemas.microsoft.com/office/powerpoint/2010/main" val="26313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Außerdem </a:t>
            </a:r>
            <a:r>
              <a:rPr lang="de-DE" baseline="0" dirty="0"/>
              <a:t>an der App-Entwicklung und Umsetzung beteiligt war ein erweitertes Team wissenschaftlicher Mitarbeitenden der Logopädie und Technik, das Sie hier sehen können.</a:t>
            </a:r>
          </a:p>
          <a:p>
            <a:r>
              <a:rPr lang="de-DE" baseline="0" dirty="0"/>
              <a:t>Tatkräftig unterstützten ebenfalls Studierende Hilfskräfte. Nähere Informationen zum gesamten Team finden Sie auf unserer Homepage.</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5</a:t>
            </a:fld>
            <a:endParaRPr lang="de-DE"/>
          </a:p>
        </p:txBody>
      </p:sp>
    </p:spTree>
    <p:extLst>
      <p:ext uri="{BB962C8B-B14F-4D97-AF65-F5344CB8AC3E}">
        <p14:creationId xmlns:p14="http://schemas.microsoft.com/office/powerpoint/2010/main" val="345047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Ein paar weitere grundlegende Projektinformationen</a:t>
            </a:r>
            <a:r>
              <a:rPr lang="de-DE" baseline="0" dirty="0"/>
              <a:t> für Sie: </a:t>
            </a:r>
            <a:r>
              <a:rPr lang="de-DE" dirty="0"/>
              <a:t>&lt;klick&gt;</a:t>
            </a:r>
            <a:r>
              <a:rPr lang="de-DE" baseline="0" dirty="0"/>
              <a:t> </a:t>
            </a:r>
          </a:p>
          <a:p>
            <a:r>
              <a:rPr lang="de-DE" dirty="0"/>
              <a:t>Das Bundesministerium</a:t>
            </a:r>
            <a:r>
              <a:rPr lang="de-DE" baseline="0" dirty="0"/>
              <a:t> für Bildung und Forschung förderte das Projekt für 3,5 Jahre von Ende 2019 bis Frühjahr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p>
          <a:p>
            <a:r>
              <a:rPr lang="de-DE" baseline="0" dirty="0"/>
              <a:t>Ausgangspunkt war und ist die zunehmende Zahl an pflegebedürftigen älteren Menschen in Einrichtungen, die häufig Depressionen und soziale Einsamkeit erleben.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p>
          <a:p>
            <a:r>
              <a:rPr lang="de-DE" baseline="0" dirty="0" err="1"/>
              <a:t>Biographiearbeit</a:t>
            </a:r>
            <a:r>
              <a:rPr lang="de-DE" baseline="0" dirty="0"/>
              <a:t> bietet hier Unterstützung bei Anpassungsprozessen. Gemeint ist eine Hilfestellung in der Wahrnehmung </a:t>
            </a:r>
            <a:r>
              <a:rPr lang="de-DE" i="0" baseline="0" dirty="0"/>
              <a:t>des eigenen Selbstbildes in neuen ungewohnten Kontexten, sei es beispielhaft der Umzug in eine Senioreneinrichtung. </a:t>
            </a:r>
            <a:r>
              <a:rPr lang="de-DE" baseline="0" dirty="0"/>
              <a:t>Sie erfahren in Modul 2 noch mehr zu Konzept und Zielen der </a:t>
            </a:r>
            <a:r>
              <a:rPr lang="de-DE" baseline="0" dirty="0" err="1"/>
              <a:t>Biographiearbeit</a:t>
            </a:r>
            <a:r>
              <a:rPr lang="de-DE" baseline="0"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p>
          <a:p>
            <a:r>
              <a:rPr lang="de-DE" baseline="0" dirty="0"/>
              <a:t>Aus dem Gedanken aktive Teilhabe und Lebensqualität zu fördern und das Neu-Erleben und Verstehen des eigenen Selbstbilds möglich zu machen, ergab sich als Ziel des Projektes ein entsprechendes Angebot für Menschen im Alter zu schaffen.</a:t>
            </a: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6</a:t>
            </a:fld>
            <a:endParaRPr lang="de-DE"/>
          </a:p>
        </p:txBody>
      </p:sp>
    </p:spTree>
    <p:extLst>
      <p:ext uri="{BB962C8B-B14F-4D97-AF65-F5344CB8AC3E}">
        <p14:creationId xmlns:p14="http://schemas.microsoft.com/office/powerpoint/2010/main" val="348438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Hier sehen</a:t>
            </a:r>
            <a:r>
              <a:rPr lang="de-DE" baseline="0" dirty="0"/>
              <a:t> Sie einmal den Prozess der App-Entwicklung. </a:t>
            </a:r>
            <a:r>
              <a:rPr lang="de-DE" dirty="0"/>
              <a:t>&lt;klick&gt;</a:t>
            </a:r>
            <a:r>
              <a:rPr lang="de-DE" baseline="0" dirty="0"/>
              <a:t> </a:t>
            </a:r>
            <a:br>
              <a:rPr lang="de-DE" baseline="0" dirty="0"/>
            </a:br>
            <a:r>
              <a:rPr lang="de-DE" baseline="0" dirty="0"/>
              <a:t>Als erstes entstanden in einem Design-</a:t>
            </a:r>
            <a:r>
              <a:rPr lang="de-DE" baseline="0" dirty="0" err="1"/>
              <a:t>Thinking</a:t>
            </a:r>
            <a:r>
              <a:rPr lang="de-DE" baseline="0" dirty="0"/>
              <a:t> Workshop </a:t>
            </a:r>
            <a:r>
              <a:rPr lang="de-DE" dirty="0"/>
              <a:t>&lt;klick&gt;</a:t>
            </a:r>
            <a:r>
              <a:rPr lang="de-DE" baseline="0" dirty="0"/>
              <a:t> Prototypen. Diese visualisierten eine mögliche App-Gestaltung.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Die Prototypen wurden dann in sogenannten </a:t>
            </a:r>
            <a:r>
              <a:rPr lang="de-DE" dirty="0"/>
              <a:t>&lt;klick&gt;</a:t>
            </a:r>
            <a:r>
              <a:rPr lang="de-DE" baseline="0" dirty="0"/>
              <a:t> Fokusgruppen vorgestellt.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An den Fokusgruppen nahmen teil: </a:t>
            </a:r>
            <a:r>
              <a:rPr lang="de-DE" dirty="0"/>
              <a:t>&lt;klick&gt;</a:t>
            </a:r>
            <a:r>
              <a:rPr lang="de-DE" baseline="0" dirty="0"/>
              <a:t> Zwei Bewohnerinnen von Pflegeheimen oder Senioreneinrichtungen (hier abgekürzt mit BP) und 2 Ehrenamtlich Engagierte (hier EE).</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Die Ehrenamtlich Engagierten nahmen teil repräsentierend für Personen, die lebensgeschichtliche Gespräche unterstützt durch die </a:t>
            </a:r>
            <a:r>
              <a:rPr lang="de-DE" baseline="0" dirty="0" err="1"/>
              <a:t>BaSeTaLK</a:t>
            </a:r>
            <a:r>
              <a:rPr lang="de-DE" baseline="0" dirty="0"/>
              <a:t>-App möglich machen und die Bewohnerinnen als solche mit denen potentiell Gespräche geführt werden. </a:t>
            </a:r>
            <a:r>
              <a:rPr lang="de-DE" dirty="0"/>
              <a:t>&lt;klick&gt;</a:t>
            </a:r>
            <a:r>
              <a:rPr lang="de-DE"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Wünsche, Bedürfnisse und Ideen wurden diskutiert </a:t>
            </a:r>
            <a:r>
              <a:rPr lang="de-DE" dirty="0"/>
              <a:t>&lt;klick&gt;</a:t>
            </a:r>
            <a:r>
              <a:rPr lang="de-DE" baseline="0" dirty="0"/>
              <a:t> und von den drei anwesenden Wissenschaftlichen Mitarbeitenden des Projektteams festgehalten. </a:t>
            </a:r>
            <a:br>
              <a:rPr lang="de-DE" baseline="0" dirty="0"/>
            </a:br>
            <a:r>
              <a:rPr lang="de-DE" dirty="0"/>
              <a:t>&lt;klick&gt;</a:t>
            </a:r>
            <a:r>
              <a:rPr lang="de-DE" baseline="0" dirty="0"/>
              <a:t> </a:t>
            </a:r>
          </a:p>
          <a:p>
            <a:r>
              <a:rPr lang="de-DE" baseline="0" dirty="0"/>
              <a:t>Nach einer Phase der Überarbeitung und Weiterentwicklung wurden in einem wiederkehrenden Prozess erneut Meinungen der Fokusgruppe eingeholt und in die weitere App-Entwicklung eingebunden.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p>
          <a:p>
            <a:r>
              <a:rPr lang="de-DE" baseline="0" dirty="0"/>
              <a:t>Der finale App-Entwurf wurde dann abschließend in einer Usability-Testung auf Aufwendungsfreundlichkeit geprüft.</a:t>
            </a: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7</a:t>
            </a:fld>
            <a:endParaRPr lang="de-DE"/>
          </a:p>
        </p:txBody>
      </p:sp>
    </p:spTree>
    <p:extLst>
      <p:ext uri="{BB962C8B-B14F-4D97-AF65-F5344CB8AC3E}">
        <p14:creationId xmlns:p14="http://schemas.microsoft.com/office/powerpoint/2010/main" val="378638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Durch</a:t>
            </a:r>
            <a:r>
              <a:rPr lang="de-DE" baseline="0" dirty="0"/>
              <a:t> das Forschungsprojekt konnten Rückschlüsse gezogen werden, dass die App </a:t>
            </a:r>
            <a:r>
              <a:rPr lang="de-DE" dirty="0"/>
              <a:t>&lt;klick&gt;</a:t>
            </a:r>
            <a:r>
              <a:rPr lang="de-DE" baseline="0" dirty="0"/>
              <a:t> Erinnerungsprozesse und Ressourcen aktivieren </a:t>
            </a:r>
            <a:r>
              <a:rPr lang="de-DE" dirty="0"/>
              <a:t>&lt;klick&gt;</a:t>
            </a:r>
            <a:r>
              <a:rPr lang="de-DE" baseline="0" dirty="0"/>
              <a:t> und Kommunikation, Lebensqualität und Wohlbefinden steigern kann.</a:t>
            </a:r>
            <a:br>
              <a:rPr lang="de-DE" baseline="0" dirty="0"/>
            </a:br>
            <a:r>
              <a:rPr lang="de-DE" baseline="0" dirty="0"/>
              <a:t>Dies zeigen auch zwei beispielhafte Aussagen von Teilnehmenden.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r>
              <a:rPr lang="de-DE" baseline="0" dirty="0"/>
              <a:t> </a:t>
            </a:r>
            <a:br>
              <a:rPr lang="de-DE" baseline="0" dirty="0"/>
            </a:br>
            <a:r>
              <a:rPr lang="de-DE" baseline="0" dirty="0"/>
              <a:t>So sagte eine 96 Jahre alte Bewohnerin einer Senioreneinrichtung: &lt;Sprechblase1&gt;</a:t>
            </a:r>
            <a:br>
              <a:rPr lang="de-DE" baseline="0" dirty="0"/>
            </a:br>
            <a:r>
              <a:rPr lang="de-DE" dirty="0"/>
              <a:t>&lt;klick&gt;</a:t>
            </a:r>
            <a:r>
              <a:rPr lang="de-DE"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Und ein </a:t>
            </a:r>
            <a:r>
              <a:rPr lang="de-DE" baseline="0" dirty="0" err="1"/>
              <a:t>Ehrenamtler</a:t>
            </a:r>
            <a:r>
              <a:rPr lang="de-DE" baseline="0" dirty="0"/>
              <a:t> im Alter von 75 Jahren äußerte sich wie </a:t>
            </a:r>
            <a:r>
              <a:rPr lang="de-DE" baseline="0"/>
              <a:t>folgt: &lt;Sprechblase2&gt;</a:t>
            </a: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8</a:t>
            </a:fld>
            <a:endParaRPr lang="de-DE"/>
          </a:p>
        </p:txBody>
      </p:sp>
    </p:spTree>
    <p:extLst>
      <p:ext uri="{BB962C8B-B14F-4D97-AF65-F5344CB8AC3E}">
        <p14:creationId xmlns:p14="http://schemas.microsoft.com/office/powerpoint/2010/main" val="181991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Sie haben einen Einblick</a:t>
            </a:r>
            <a:r>
              <a:rPr lang="de-DE" baseline="0" dirty="0"/>
              <a:t> in das Forschungsprojekt </a:t>
            </a:r>
            <a:r>
              <a:rPr lang="de-DE" baseline="0" dirty="0" err="1"/>
              <a:t>BaSeTaLK</a:t>
            </a:r>
            <a:r>
              <a:rPr lang="de-DE" baseline="0" dirty="0"/>
              <a:t> erhalten. Nun erfahren Sie noch mehr über die App.</a:t>
            </a:r>
            <a:endParaRPr lang="de-DE" dirty="0"/>
          </a:p>
          <a:p>
            <a:endParaRPr lang="de-DE" baseline="0"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9</a:t>
            </a:fld>
            <a:endParaRPr lang="de-DE"/>
          </a:p>
        </p:txBody>
      </p:sp>
    </p:spTree>
    <p:extLst>
      <p:ext uri="{BB962C8B-B14F-4D97-AF65-F5344CB8AC3E}">
        <p14:creationId xmlns:p14="http://schemas.microsoft.com/office/powerpoint/2010/main" val="832982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6" name="Flussdiagramm: Prozess 19"/>
          <p:cNvSpPr/>
          <p:nvPr userDrawn="1"/>
        </p:nvSpPr>
        <p:spPr>
          <a:xfrm>
            <a:off x="9906000" y="6137275"/>
            <a:ext cx="2286000" cy="6746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Flussdiagramm: Verzögerung 16"/>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a:lvl1pPr>
          </a:lstStyle>
          <a:p>
            <a:pPr lvl="0"/>
            <a:r>
              <a:rPr lang="de-DE" dirty="0"/>
              <a:t>Titelmasterformat durch Klicken bearbeiten</a:t>
            </a:r>
          </a:p>
        </p:txBody>
      </p:sp>
      <p:sp>
        <p:nvSpPr>
          <p:cNvPr id="19"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5" name="Gerade Verbindung 11"/>
          <p:cNvCxnSpPr/>
          <p:nvPr userDrawn="1"/>
        </p:nvCxnSpPr>
        <p:spPr>
          <a:xfrm>
            <a:off x="609600" y="6276476"/>
            <a:ext cx="11582400" cy="0"/>
          </a:xfrm>
          <a:prstGeom prst="line">
            <a:avLst/>
          </a:prstGeom>
          <a:ln w="38100">
            <a:solidFill>
              <a:srgbClr val="8CC061"/>
            </a:solidFill>
          </a:ln>
        </p:spPr>
        <p:style>
          <a:lnRef idx="1">
            <a:schemeClr val="accent2"/>
          </a:lnRef>
          <a:fillRef idx="0">
            <a:schemeClr val="accent2"/>
          </a:fillRef>
          <a:effectRef idx="0">
            <a:schemeClr val="accent2"/>
          </a:effectRef>
          <a:fontRef idx="minor">
            <a:schemeClr val="tx1"/>
          </a:fontRef>
        </p:style>
      </p:cxnSp>
      <p:sp>
        <p:nvSpPr>
          <p:cNvPr id="13" name="Textfeld 26"/>
          <p:cNvSpPr txBox="1"/>
          <p:nvPr userDrawn="1"/>
        </p:nvSpPr>
        <p:spPr>
          <a:xfrm>
            <a:off x="533400" y="6357926"/>
            <a:ext cx="7220284" cy="261610"/>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Projektleitung: Prof.in Dr. Sabine Corsten (KH Mainz), Prof.in Dr. </a:t>
            </a:r>
            <a:r>
              <a:rPr lang="de-DE" sz="1100" dirty="0" err="1">
                <a:solidFill>
                  <a:schemeClr val="tx1">
                    <a:lumMod val="75000"/>
                    <a:lumOff val="25000"/>
                  </a:schemeClr>
                </a:solidFill>
                <a:latin typeface="Calibri" panose="020F0502020204030204" pitchFamily="34" charset="0"/>
                <a:cs typeface="Calibri" panose="020F0502020204030204" pitchFamily="34" charset="0"/>
              </a:rPr>
              <a:t>Norina</a:t>
            </a:r>
            <a:r>
              <a:rPr lang="de-DE" sz="1100" dirty="0">
                <a:solidFill>
                  <a:schemeClr val="tx1">
                    <a:lumMod val="75000"/>
                    <a:lumOff val="25000"/>
                  </a:schemeClr>
                </a:solidFill>
                <a:latin typeface="Calibri" panose="020F0502020204030204" pitchFamily="34" charset="0"/>
                <a:cs typeface="Calibri" panose="020F0502020204030204" pitchFamily="34" charset="0"/>
              </a:rPr>
              <a:t> Lauer (OTH Regensburg)</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8" name="Flussdiagramm: Verzögerung 27"/>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30"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36" name="Gerade Verbindung 11"/>
          <p:cNvCxnSpPr/>
          <p:nvPr userDrawn="1"/>
        </p:nvCxnSpPr>
        <p:spPr>
          <a:xfrm>
            <a:off x="609600" y="6276476"/>
            <a:ext cx="115824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sp>
        <p:nvSpPr>
          <p:cNvPr id="10" name="Textfeld 26"/>
          <p:cNvSpPr txBox="1"/>
          <p:nvPr userDrawn="1"/>
        </p:nvSpPr>
        <p:spPr>
          <a:xfrm>
            <a:off x="533400" y="6357925"/>
            <a:ext cx="7220284"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100" dirty="0">
                <a:solidFill>
                  <a:schemeClr val="tx1">
                    <a:lumMod val="75000"/>
                    <a:lumOff val="25000"/>
                  </a:schemeClr>
                </a:solidFill>
                <a:latin typeface="Calibri" panose="020F0502020204030204" pitchFamily="34" charset="0"/>
                <a:cs typeface="Calibri" panose="020F0502020204030204" pitchFamily="34" charset="0"/>
              </a:rPr>
              <a:t>Modul 1:</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Was ist </a:t>
            </a:r>
            <a:r>
              <a:rPr lang="de-DE" sz="1100" baseline="0"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a:t>
            </a:r>
            <a:endParaRPr lang="de-DE" sz="1100" kern="0" dirty="0">
              <a:latin typeface="Calibri" panose="020F0502020204030204" pitchFamily="34" charset="0"/>
              <a:cs typeface="Calibri" panose="020F0502020204030204" pitchFamily="34" charset="0"/>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ussdiagramm: Verzögerung 8"/>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9" name="Rectangle 2"/>
          <p:cNvSpPr>
            <a:spLocks noGrp="1" noChangeArrowheads="1"/>
          </p:cNvSpPr>
          <p:nvPr>
            <p:ph type="title"/>
          </p:nvPr>
        </p:nvSpPr>
        <p:spPr bwMode="auto">
          <a:xfrm>
            <a:off x="609600" y="-28876"/>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33" name="Rectangle 3"/>
          <p:cNvSpPr>
            <a:spLocks noGrp="1" noChangeArrowheads="1"/>
          </p:cNvSpPr>
          <p:nvPr>
            <p:ph type="body" idx="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1" name="Gruppieren 20"/>
          <p:cNvGrpSpPr/>
          <p:nvPr userDrawn="1"/>
        </p:nvGrpSpPr>
        <p:grpSpPr>
          <a:xfrm>
            <a:off x="533400" y="6276476"/>
            <a:ext cx="11658600" cy="343060"/>
            <a:chOff x="400050" y="6276475"/>
            <a:chExt cx="8743950" cy="343060"/>
          </a:xfrm>
        </p:grpSpPr>
        <p:sp>
          <p:nvSpPr>
            <p:cNvPr id="22" name="Textfeld 26"/>
            <p:cNvSpPr txBox="1"/>
            <p:nvPr userDrawn="1"/>
          </p:nvSpPr>
          <p:spPr>
            <a:xfrm>
              <a:off x="400050" y="6357925"/>
              <a:ext cx="5415213" cy="261610"/>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Projektleitung: Prof. Dr. Sabine Corsten (KH Mainz), Prof. Dr. </a:t>
              </a:r>
              <a:r>
                <a:rPr lang="de-DE" sz="1100" dirty="0" err="1">
                  <a:solidFill>
                    <a:schemeClr val="tx1">
                      <a:lumMod val="75000"/>
                      <a:lumOff val="25000"/>
                    </a:schemeClr>
                  </a:solidFill>
                  <a:latin typeface="Calibri" panose="020F0502020204030204" pitchFamily="34" charset="0"/>
                  <a:cs typeface="Calibri" panose="020F0502020204030204" pitchFamily="34" charset="0"/>
                </a:rPr>
                <a:t>Norina</a:t>
              </a:r>
              <a:r>
                <a:rPr lang="de-DE" sz="1100" dirty="0">
                  <a:solidFill>
                    <a:schemeClr val="tx1">
                      <a:lumMod val="75000"/>
                      <a:lumOff val="25000"/>
                    </a:schemeClr>
                  </a:solidFill>
                  <a:latin typeface="Calibri" panose="020F0502020204030204" pitchFamily="34" charset="0"/>
                  <a:cs typeface="Calibri" panose="020F0502020204030204" pitchFamily="34" charset="0"/>
                </a:rPr>
                <a:t> Lauer (OTH Regensburg)</a:t>
              </a:r>
            </a:p>
          </p:txBody>
        </p:sp>
        <p:cxnSp>
          <p:nvCxnSpPr>
            <p:cNvPr id="23" name="Gerade Verbindung 11"/>
            <p:cNvCxnSpPr/>
            <p:nvPr userDrawn="1"/>
          </p:nvCxnSpPr>
          <p:spPr>
            <a:xfrm>
              <a:off x="457200" y="6276475"/>
              <a:ext cx="86868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gr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2" r:id="rId2"/>
  </p:sldLayoutIdLst>
  <p:txStyles>
    <p:titleStyle>
      <a:lvl1pPr algn="l" rtl="0" eaLnBrk="0" fontAlgn="base" hangingPunct="0">
        <a:spcBef>
          <a:spcPct val="0"/>
        </a:spcBef>
        <a:spcAft>
          <a:spcPct val="0"/>
        </a:spcAft>
        <a:defRPr sz="2800" b="1">
          <a:solidFill>
            <a:srgbClr val="4C4C4C"/>
          </a:solidFill>
          <a:latin typeface="Calibri" panose="020F0502020204030204" pitchFamily="34" charset="0"/>
          <a:ea typeface="Calibri" panose="020F0502020204030204" pitchFamily="34" charset="0"/>
          <a:cs typeface="Calibri" panose="020F0502020204030204" pitchFamily="34" charset="0"/>
        </a:defRPr>
      </a:lvl1pPr>
      <a:lvl2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7.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5.svg"/><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23.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zögerung 3"/>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3"/>
          <p:cNvSpPr txBox="1">
            <a:spLocks noChangeArrowheads="1"/>
          </p:cNvSpPr>
          <p:nvPr/>
        </p:nvSpPr>
        <p:spPr bwMode="auto">
          <a:xfrm>
            <a:off x="5567067" y="2620964"/>
            <a:ext cx="3576933" cy="1646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178" lvl="1" indent="0">
              <a:buNone/>
            </a:pPr>
            <a:endParaRPr lang="de-DE" sz="2400" b="1" kern="0" dirty="0"/>
          </a:p>
          <a:p>
            <a:pPr marL="457178" lvl="1" indent="0">
              <a:buNone/>
            </a:pPr>
            <a:r>
              <a:rPr lang="de-DE" sz="2400" b="1" kern="0" dirty="0"/>
              <a:t>Modul 1</a:t>
            </a:r>
            <a:endParaRPr lang="de-DE" sz="2400" kern="0" dirty="0"/>
          </a:p>
          <a:p>
            <a:pPr marL="457178" lvl="1" indent="0">
              <a:buNone/>
            </a:pPr>
            <a:r>
              <a:rPr lang="de-DE" sz="2400" kern="0" dirty="0"/>
              <a:t>Was ist </a:t>
            </a:r>
            <a:r>
              <a:rPr lang="de-DE" sz="2400" kern="0" dirty="0" err="1"/>
              <a:t>BaSeTaLK</a:t>
            </a:r>
            <a:r>
              <a:rPr lang="de-DE" sz="2400" kern="0" dirty="0"/>
              <a:t>?</a:t>
            </a:r>
          </a:p>
          <a:p>
            <a:pPr marL="457178" lvl="1" indent="0">
              <a:buNone/>
            </a:pPr>
            <a:endParaRPr lang="de-DE" sz="2400" kern="0" dirty="0"/>
          </a:p>
        </p:txBody>
      </p:sp>
      <p:sp>
        <p:nvSpPr>
          <p:cNvPr id="6" name="Flussdiagramm: Verzögerung 5"/>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655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err="1"/>
              <a:t>BaSeTaLK</a:t>
            </a:r>
            <a:r>
              <a:rPr lang="de-DE" dirty="0"/>
              <a:t>-App</a:t>
            </a:r>
          </a:p>
        </p:txBody>
      </p:sp>
      <p:graphicFrame>
        <p:nvGraphicFramePr>
          <p:cNvPr id="4" name="Diagramm 3">
            <a:extLst>
              <a:ext uri="{FF2B5EF4-FFF2-40B4-BE49-F238E27FC236}">
                <a16:creationId xmlns:a16="http://schemas.microsoft.com/office/drawing/2014/main" id="{2820DFC5-A6D2-DF46-A369-FCE264E52C4C}"/>
              </a:ext>
            </a:extLst>
          </p:cNvPr>
          <p:cNvGraphicFramePr/>
          <p:nvPr>
            <p:extLst>
              <p:ext uri="{D42A27DB-BD31-4B8C-83A1-F6EECF244321}">
                <p14:modId xmlns:p14="http://schemas.microsoft.com/office/powerpoint/2010/main" val="1618500023"/>
              </p:ext>
            </p:extLst>
          </p:nvPr>
        </p:nvGraphicFramePr>
        <p:xfrm>
          <a:off x="735187" y="1143000"/>
          <a:ext cx="92202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descr="Glühbirne">
            <a:extLst>
              <a:ext uri="{FF2B5EF4-FFF2-40B4-BE49-F238E27FC236}">
                <a16:creationId xmlns:a16="http://schemas.microsoft.com/office/drawing/2014/main" id="{03FF1CCF-8B45-D14D-B98E-D56DF11E676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20508550">
            <a:off x="9399099" y="1083668"/>
            <a:ext cx="717550" cy="717550"/>
          </a:xfrm>
          <a:prstGeom prst="rect">
            <a:avLst/>
          </a:prstGeom>
        </p:spPr>
      </p:pic>
      <p:pic>
        <p:nvPicPr>
          <p:cNvPr id="6" name="Grafik 5" descr="Zahnrad">
            <a:extLst>
              <a:ext uri="{FF2B5EF4-FFF2-40B4-BE49-F238E27FC236}">
                <a16:creationId xmlns:a16="http://schemas.microsoft.com/office/drawing/2014/main" id="{85A2BABE-3B14-A945-9C40-BA55D047731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20508550">
            <a:off x="9399100" y="2253892"/>
            <a:ext cx="717550" cy="717550"/>
          </a:xfrm>
          <a:prstGeom prst="rect">
            <a:avLst/>
          </a:prstGeom>
        </p:spPr>
      </p:pic>
      <p:pic>
        <p:nvPicPr>
          <p:cNvPr id="7" name="Grafik 6" descr="Geöffneter Ordner">
            <a:extLst>
              <a:ext uri="{FF2B5EF4-FFF2-40B4-BE49-F238E27FC236}">
                <a16:creationId xmlns:a16="http://schemas.microsoft.com/office/drawing/2014/main" id="{F69A9348-98D7-0649-A536-0D6D9DC8BB9E}"/>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rot="20508550">
            <a:off x="9399099" y="4818497"/>
            <a:ext cx="717550" cy="717550"/>
          </a:xfrm>
          <a:prstGeom prst="rect">
            <a:avLst/>
          </a:prstGeom>
        </p:spPr>
      </p:pic>
      <p:pic>
        <p:nvPicPr>
          <p:cNvPr id="3" name="Grafik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508550">
            <a:off x="9399107" y="3536164"/>
            <a:ext cx="717612" cy="717612"/>
          </a:xfrm>
          <a:prstGeom prst="rect">
            <a:avLst/>
          </a:prstGeom>
        </p:spPr>
      </p:pic>
    </p:spTree>
    <p:extLst>
      <p:ext uri="{BB962C8B-B14F-4D97-AF65-F5344CB8AC3E}">
        <p14:creationId xmlns:p14="http://schemas.microsoft.com/office/powerpoint/2010/main" val="14298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Virtuelle Ausflüge machen</a:t>
            </a:r>
          </a:p>
        </p:txBody>
      </p:sp>
      <p:sp>
        <p:nvSpPr>
          <p:cNvPr id="4" name="Rectangle 3"/>
          <p:cNvSpPr txBox="1">
            <a:spLocks noChangeArrowheads="1"/>
          </p:cNvSpPr>
          <p:nvPr/>
        </p:nvSpPr>
        <p:spPr bwMode="auto">
          <a:xfrm>
            <a:off x="4158827" y="3048000"/>
            <a:ext cx="3918373"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de-DE" sz="2400" dirty="0">
                <a:solidFill>
                  <a:schemeClr val="tx1">
                    <a:lumMod val="75000"/>
                    <a:lumOff val="25000"/>
                  </a:schemeClr>
                </a:solidFill>
              </a:rPr>
              <a:t>… das Kino</a:t>
            </a:r>
          </a:p>
        </p:txBody>
      </p:sp>
      <p:sp>
        <p:nvSpPr>
          <p:cNvPr id="5" name="Inhaltsplatzhalter 4"/>
          <p:cNvSpPr>
            <a:spLocks noGrp="1"/>
          </p:cNvSpPr>
          <p:nvPr>
            <p:ph idx="1"/>
          </p:nvPr>
        </p:nvSpPr>
        <p:spPr>
          <a:xfrm>
            <a:off x="2079412" y="1555961"/>
            <a:ext cx="7978988" cy="1258955"/>
          </a:xfrm>
          <a:prstGeom prst="wedgeEllipseCallout">
            <a:avLst>
              <a:gd name="adj1" fmla="val -46697"/>
              <a:gd name="adj2" fmla="val -70083"/>
            </a:avLst>
          </a:prstGeom>
          <a:solidFill>
            <a:srgbClr val="8CC061">
              <a:alpha val="60000"/>
            </a:srgbClr>
          </a:solid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0"/>
              </a:spcBef>
              <a:buNone/>
            </a:pPr>
            <a:r>
              <a:rPr lang="de-DE" sz="2400" i="1" kern="1200" dirty="0">
                <a:solidFill>
                  <a:schemeClr val="tx1">
                    <a:lumMod val="75000"/>
                    <a:lumOff val="25000"/>
                  </a:schemeClr>
                </a:solidFill>
                <a:latin typeface="Calibri" panose="020F0502020204030204" pitchFamily="34" charset="0"/>
                <a:cs typeface="Calibri" panose="020F0502020204030204" pitchFamily="34" charset="0"/>
              </a:rPr>
              <a:t>„Lassen Sie uns einen Ausflug machen in …“</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551399"/>
            <a:ext cx="2939627" cy="220472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8827" y="3534006"/>
            <a:ext cx="3918373" cy="2200494"/>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6800" y="3532320"/>
            <a:ext cx="2895600" cy="2202180"/>
          </a:xfrm>
          <a:prstGeom prst="rect">
            <a:avLst/>
          </a:prstGeom>
          <a:ln>
            <a:solidFill>
              <a:schemeClr val="bg1"/>
            </a:solidFill>
          </a:ln>
        </p:spPr>
      </p:pic>
      <p:sp>
        <p:nvSpPr>
          <p:cNvPr id="9" name="Rechteck 8"/>
          <p:cNvSpPr/>
          <p:nvPr/>
        </p:nvSpPr>
        <p:spPr>
          <a:xfrm>
            <a:off x="609601" y="3048000"/>
            <a:ext cx="2939626" cy="461665"/>
          </a:xfrm>
          <a:prstGeom prst="rect">
            <a:avLst/>
          </a:prstGeom>
        </p:spPr>
        <p:txBody>
          <a:bodyPr wrap="square">
            <a:spAutoFit/>
          </a:bodyPr>
          <a:lstStyle/>
          <a:p>
            <a:r>
              <a:rPr lang="de-DE" sz="2400" dirty="0">
                <a:solidFill>
                  <a:schemeClr val="tx1">
                    <a:lumMod val="75000"/>
                    <a:lumOff val="25000"/>
                  </a:schemeClr>
                </a:solidFill>
                <a:latin typeface="Calibri" panose="020F0502020204030204" pitchFamily="34" charset="0"/>
                <a:cs typeface="Calibri" panose="020F0502020204030204" pitchFamily="34" charset="0"/>
              </a:rPr>
              <a:t>… die Berge</a:t>
            </a:r>
          </a:p>
        </p:txBody>
      </p:sp>
      <p:sp>
        <p:nvSpPr>
          <p:cNvPr id="10" name="Rectangle 3"/>
          <p:cNvSpPr txBox="1">
            <a:spLocks noChangeArrowheads="1"/>
          </p:cNvSpPr>
          <p:nvPr/>
        </p:nvSpPr>
        <p:spPr bwMode="auto">
          <a:xfrm>
            <a:off x="8686800" y="3048000"/>
            <a:ext cx="2895600"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de-DE" sz="2400" dirty="0">
                <a:solidFill>
                  <a:schemeClr val="tx1">
                    <a:lumMod val="75000"/>
                    <a:lumOff val="25000"/>
                  </a:schemeClr>
                </a:solidFill>
              </a:rPr>
              <a:t>… die Kirche</a:t>
            </a:r>
          </a:p>
        </p:txBody>
      </p:sp>
    </p:spTree>
    <p:extLst>
      <p:ext uri="{BB962C8B-B14F-4D97-AF65-F5344CB8AC3E}">
        <p14:creationId xmlns:p14="http://schemas.microsoft.com/office/powerpoint/2010/main" val="404534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Startseite</a:t>
            </a:r>
          </a:p>
        </p:txBody>
      </p:sp>
      <p:sp>
        <p:nvSpPr>
          <p:cNvPr id="3" name="Inhaltsplatzhalter 2"/>
          <p:cNvSpPr>
            <a:spLocks noGrp="1"/>
          </p:cNvSpPr>
          <p:nvPr>
            <p:ph idx="1"/>
          </p:nvPr>
        </p:nvSpPr>
        <p:spPr/>
        <p:txBody>
          <a:bodyPr/>
          <a:lstStyle/>
          <a:p>
            <a:pPr marL="0" indent="0">
              <a:buNone/>
            </a:pPr>
            <a:r>
              <a:rPr lang="de-DE" sz="2400" dirty="0">
                <a:solidFill>
                  <a:schemeClr val="tx1">
                    <a:lumMod val="75000"/>
                    <a:lumOff val="25000"/>
                  </a:schemeClr>
                </a:solidFill>
              </a:rPr>
              <a:t>Überblick über die </a:t>
            </a:r>
            <a:r>
              <a:rPr lang="de-DE" sz="2400" b="1" dirty="0">
                <a:solidFill>
                  <a:schemeClr val="tx1">
                    <a:lumMod val="75000"/>
                    <a:lumOff val="25000"/>
                  </a:schemeClr>
                </a:solidFill>
              </a:rPr>
              <a:t>15 </a:t>
            </a:r>
            <a:r>
              <a:rPr lang="de-DE" sz="2400" dirty="0">
                <a:solidFill>
                  <a:schemeClr val="tx1">
                    <a:lumMod val="75000"/>
                    <a:lumOff val="25000"/>
                  </a:schemeClr>
                </a:solidFill>
              </a:rPr>
              <a:t>möglichen </a:t>
            </a:r>
            <a:r>
              <a:rPr lang="de-DE" sz="2400" b="1" dirty="0">
                <a:solidFill>
                  <a:schemeClr val="tx1">
                    <a:lumMod val="75000"/>
                    <a:lumOff val="25000"/>
                  </a:schemeClr>
                </a:solidFill>
              </a:rPr>
              <a:t>Orte</a:t>
            </a:r>
            <a:r>
              <a:rPr lang="de-DE" sz="2400" dirty="0">
                <a:solidFill>
                  <a:schemeClr val="tx1">
                    <a:lumMod val="75000"/>
                    <a:lumOff val="25000"/>
                  </a:schemeClr>
                </a:solidFill>
              </a:rPr>
              <a:t>:</a:t>
            </a:r>
          </a:p>
          <a:p>
            <a:endParaRPr lang="de-DE" dirty="0"/>
          </a:p>
        </p:txBody>
      </p:sp>
      <p:pic>
        <p:nvPicPr>
          <p:cNvPr id="5" name="Grafik 4" descr="Q:\Literatur und Medien\App-Dummies\App-Dummy-Garten_2020_10_3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033" y="1851734"/>
            <a:ext cx="5706533" cy="3960487"/>
          </a:xfrm>
          <a:prstGeom prst="rect">
            <a:avLst/>
          </a:prstGeom>
          <a:noFill/>
          <a:ln>
            <a:noFill/>
          </a:ln>
        </p:spPr>
      </p:pic>
      <p:sp>
        <p:nvSpPr>
          <p:cNvPr id="4" name="Abgerundetes Rechteck 3"/>
          <p:cNvSpPr/>
          <p:nvPr/>
        </p:nvSpPr>
        <p:spPr>
          <a:xfrm>
            <a:off x="457200" y="3352800"/>
            <a:ext cx="6172200" cy="685800"/>
          </a:xfrm>
          <a:prstGeom prst="roundRect">
            <a:avLst/>
          </a:prstGeom>
          <a:noFill/>
          <a:ln w="50800">
            <a:solidFill>
              <a:srgbClr val="A50021">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7178332" y="1985784"/>
            <a:ext cx="1196170" cy="441201"/>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Wald</a:t>
            </a:r>
          </a:p>
        </p:txBody>
      </p:sp>
      <p:sp>
        <p:nvSpPr>
          <p:cNvPr id="12" name="Abgerundetes Rechteck 11"/>
          <p:cNvSpPr/>
          <p:nvPr/>
        </p:nvSpPr>
        <p:spPr>
          <a:xfrm>
            <a:off x="8607855" y="1985679"/>
            <a:ext cx="1370308" cy="450023"/>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Wiese</a:t>
            </a:r>
          </a:p>
        </p:txBody>
      </p:sp>
      <p:sp>
        <p:nvSpPr>
          <p:cNvPr id="13" name="Abgerundetes Rechteck 12"/>
          <p:cNvSpPr/>
          <p:nvPr/>
        </p:nvSpPr>
        <p:spPr>
          <a:xfrm>
            <a:off x="7206891" y="2655070"/>
            <a:ext cx="879121" cy="471660"/>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Fluss</a:t>
            </a:r>
          </a:p>
        </p:txBody>
      </p:sp>
      <p:sp>
        <p:nvSpPr>
          <p:cNvPr id="14" name="Abgerundetes Rechteck 13"/>
          <p:cNvSpPr/>
          <p:nvPr/>
        </p:nvSpPr>
        <p:spPr>
          <a:xfrm>
            <a:off x="10211516" y="1989188"/>
            <a:ext cx="1023308" cy="446514"/>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Berge</a:t>
            </a:r>
          </a:p>
        </p:txBody>
      </p:sp>
      <p:sp>
        <p:nvSpPr>
          <p:cNvPr id="15" name="Abgerundetes Rechteck 14"/>
          <p:cNvSpPr/>
          <p:nvPr/>
        </p:nvSpPr>
        <p:spPr>
          <a:xfrm>
            <a:off x="8392661" y="3347169"/>
            <a:ext cx="1052523" cy="463316"/>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Kirche</a:t>
            </a:r>
          </a:p>
        </p:txBody>
      </p:sp>
      <p:sp>
        <p:nvSpPr>
          <p:cNvPr id="16" name="Abgerundetes Rechteck 15"/>
          <p:cNvSpPr/>
          <p:nvPr/>
        </p:nvSpPr>
        <p:spPr>
          <a:xfrm>
            <a:off x="8998319" y="4698803"/>
            <a:ext cx="1363114" cy="450078"/>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Bücherei</a:t>
            </a:r>
          </a:p>
        </p:txBody>
      </p:sp>
      <p:sp>
        <p:nvSpPr>
          <p:cNvPr id="19" name="Abgerundetes Rechteck 18"/>
          <p:cNvSpPr/>
          <p:nvPr/>
        </p:nvSpPr>
        <p:spPr>
          <a:xfrm>
            <a:off x="7206891" y="4700651"/>
            <a:ext cx="1606192" cy="442957"/>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Kaufhaus</a:t>
            </a:r>
          </a:p>
        </p:txBody>
      </p:sp>
      <p:sp>
        <p:nvSpPr>
          <p:cNvPr id="20" name="Abgerundetes Rechteck 19"/>
          <p:cNvSpPr/>
          <p:nvPr/>
        </p:nvSpPr>
        <p:spPr>
          <a:xfrm>
            <a:off x="8353400" y="2658140"/>
            <a:ext cx="1050911" cy="496257"/>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Meer</a:t>
            </a:r>
          </a:p>
        </p:txBody>
      </p:sp>
      <p:sp>
        <p:nvSpPr>
          <p:cNvPr id="21" name="Abgerundetes Rechteck 20"/>
          <p:cNvSpPr/>
          <p:nvPr/>
        </p:nvSpPr>
        <p:spPr>
          <a:xfrm>
            <a:off x="7194469" y="4030528"/>
            <a:ext cx="1606192" cy="442957"/>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Theater</a:t>
            </a:r>
          </a:p>
        </p:txBody>
      </p:sp>
      <p:sp>
        <p:nvSpPr>
          <p:cNvPr id="22" name="Abgerundetes Rechteck 21"/>
          <p:cNvSpPr/>
          <p:nvPr/>
        </p:nvSpPr>
        <p:spPr>
          <a:xfrm>
            <a:off x="9011100" y="4028814"/>
            <a:ext cx="1337553" cy="446383"/>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Museum</a:t>
            </a:r>
          </a:p>
        </p:txBody>
      </p:sp>
      <p:sp>
        <p:nvSpPr>
          <p:cNvPr id="23" name="Abgerundetes Rechteck 22"/>
          <p:cNvSpPr/>
          <p:nvPr/>
        </p:nvSpPr>
        <p:spPr>
          <a:xfrm>
            <a:off x="9669938" y="2649240"/>
            <a:ext cx="1446508" cy="480786"/>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Aufs Land</a:t>
            </a:r>
          </a:p>
        </p:txBody>
      </p:sp>
      <p:sp>
        <p:nvSpPr>
          <p:cNvPr id="24" name="Abgerundetes Rechteck 23"/>
          <p:cNvSpPr/>
          <p:nvPr/>
        </p:nvSpPr>
        <p:spPr>
          <a:xfrm>
            <a:off x="7206891" y="5358671"/>
            <a:ext cx="1185770" cy="477052"/>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Stadion</a:t>
            </a:r>
          </a:p>
        </p:txBody>
      </p:sp>
      <p:sp>
        <p:nvSpPr>
          <p:cNvPr id="25" name="Abgerundetes Rechteck 24"/>
          <p:cNvSpPr/>
          <p:nvPr/>
        </p:nvSpPr>
        <p:spPr>
          <a:xfrm>
            <a:off x="8565138" y="5346722"/>
            <a:ext cx="1760091" cy="464951"/>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Altstadtcafé</a:t>
            </a:r>
          </a:p>
        </p:txBody>
      </p:sp>
      <p:sp>
        <p:nvSpPr>
          <p:cNvPr id="28" name="Abgerundetes Rechteck 27"/>
          <p:cNvSpPr/>
          <p:nvPr/>
        </p:nvSpPr>
        <p:spPr>
          <a:xfrm>
            <a:off x="7202032" y="3362188"/>
            <a:ext cx="1023308" cy="446514"/>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Kino</a:t>
            </a:r>
          </a:p>
        </p:txBody>
      </p:sp>
      <p:sp>
        <p:nvSpPr>
          <p:cNvPr id="29" name="Abgerundetes Rechteck 28"/>
          <p:cNvSpPr/>
          <p:nvPr/>
        </p:nvSpPr>
        <p:spPr>
          <a:xfrm>
            <a:off x="9669169" y="3352800"/>
            <a:ext cx="1084694" cy="441449"/>
          </a:xfrm>
          <a:prstGeom prst="roundRect">
            <a:avLst/>
          </a:prstGeom>
          <a:solidFill>
            <a:srgbClr val="BFBFBF">
              <a:alpha val="60000"/>
            </a:srgbClr>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dirty="0">
                <a:solidFill>
                  <a:schemeClr val="tx1">
                    <a:lumMod val="75000"/>
                    <a:lumOff val="25000"/>
                  </a:schemeClr>
                </a:solidFill>
                <a:latin typeface="Calibri" panose="020F0502020204030204" pitchFamily="34" charset="0"/>
                <a:cs typeface="Calibri" panose="020F0502020204030204" pitchFamily="34" charset="0"/>
              </a:rPr>
              <a:t>Garten</a:t>
            </a:r>
          </a:p>
        </p:txBody>
      </p:sp>
    </p:spTree>
    <p:extLst>
      <p:ext uri="{BB962C8B-B14F-4D97-AF65-F5344CB8AC3E}">
        <p14:creationId xmlns:p14="http://schemas.microsoft.com/office/powerpoint/2010/main" val="200724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Ort „Garten“ – Ein Beispiel</a:t>
            </a:r>
          </a:p>
        </p:txBody>
      </p:sp>
      <p:sp>
        <p:nvSpPr>
          <p:cNvPr id="3" name="Inhaltsplatzhalter 2"/>
          <p:cNvSpPr>
            <a:spLocks noGrp="1"/>
          </p:cNvSpPr>
          <p:nvPr>
            <p:ph idx="1"/>
          </p:nvPr>
        </p:nvSpPr>
        <p:spPr/>
        <p:txBody>
          <a:bodyPr/>
          <a:lstStyle/>
          <a:p>
            <a:r>
              <a:rPr lang="de-DE" sz="2400" dirty="0">
                <a:solidFill>
                  <a:schemeClr val="tx1">
                    <a:lumMod val="75000"/>
                    <a:lumOff val="25000"/>
                  </a:schemeClr>
                </a:solidFill>
              </a:rPr>
              <a:t>Jeder Ort kann „betreten“ werden </a:t>
            </a:r>
          </a:p>
          <a:p>
            <a:r>
              <a:rPr lang="de-DE" sz="2400" dirty="0">
                <a:solidFill>
                  <a:schemeClr val="tx1">
                    <a:lumMod val="75000"/>
                    <a:lumOff val="25000"/>
                  </a:schemeClr>
                </a:solidFill>
              </a:rPr>
              <a:t>Einstieg in das Gespräch mit </a:t>
            </a:r>
            <a:r>
              <a:rPr lang="de-DE" sz="2400" b="1" dirty="0">
                <a:solidFill>
                  <a:schemeClr val="tx1">
                    <a:lumMod val="75000"/>
                    <a:lumOff val="25000"/>
                  </a:schemeClr>
                </a:solidFill>
              </a:rPr>
              <a:t>Fragen zum Leben</a:t>
            </a:r>
            <a:endParaRPr lang="de-DE" b="1" dirty="0"/>
          </a:p>
        </p:txBody>
      </p:sp>
      <p:sp>
        <p:nvSpPr>
          <p:cNvPr id="4" name="Abgerundete rechteckige Legende 3"/>
          <p:cNvSpPr/>
          <p:nvPr/>
        </p:nvSpPr>
        <p:spPr>
          <a:xfrm>
            <a:off x="7391400" y="2432963"/>
            <a:ext cx="4191000" cy="3593758"/>
          </a:xfrm>
          <a:prstGeom prst="wedgeRoundRectCallout">
            <a:avLst>
              <a:gd name="adj1" fmla="val -84277"/>
              <a:gd name="adj2" fmla="val 35323"/>
              <a:gd name="adj3" fmla="val 16667"/>
            </a:avLst>
          </a:prstGeom>
          <a:solidFill>
            <a:srgbClr val="8CC061">
              <a:alpha val="60000"/>
            </a:srgbClr>
          </a:solidFill>
          <a:ln w="9525">
            <a:solidFill>
              <a:srgbClr val="8CC061"/>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de-DE" sz="2400" i="1" dirty="0">
                <a:solidFill>
                  <a:schemeClr val="tx1">
                    <a:lumMod val="75000"/>
                    <a:lumOff val="25000"/>
                  </a:schemeClr>
                </a:solidFill>
                <a:latin typeface="Calibri" panose="020F0502020204030204" pitchFamily="34" charset="0"/>
                <a:cs typeface="Calibri" panose="020F0502020204030204" pitchFamily="34" charset="0"/>
              </a:rPr>
              <a:t>„Wem oder was haben Sie beim Wachsen zugesehen?“</a:t>
            </a:r>
          </a:p>
          <a:p>
            <a:pPr algn="ctr" eaLnBrk="0" hangingPunct="0"/>
            <a:endParaRPr lang="de-DE" sz="2400" i="1" dirty="0">
              <a:solidFill>
                <a:schemeClr val="tx1">
                  <a:lumMod val="75000"/>
                  <a:lumOff val="25000"/>
                </a:schemeClr>
              </a:solidFill>
              <a:latin typeface="Calibri" panose="020F0502020204030204" pitchFamily="34" charset="0"/>
              <a:cs typeface="Calibri" panose="020F0502020204030204" pitchFamily="34" charset="0"/>
            </a:endParaRPr>
          </a:p>
          <a:p>
            <a:pPr algn="ctr" eaLnBrk="0" hangingPunct="0"/>
            <a:r>
              <a:rPr lang="de-DE" sz="2400" i="1" dirty="0">
                <a:solidFill>
                  <a:schemeClr val="tx1">
                    <a:lumMod val="75000"/>
                    <a:lumOff val="25000"/>
                  </a:schemeClr>
                </a:solidFill>
                <a:latin typeface="Calibri" panose="020F0502020204030204" pitchFamily="34" charset="0"/>
                <a:cs typeface="Calibri" panose="020F0502020204030204" pitchFamily="34" charset="0"/>
              </a:rPr>
              <a:t>„Woran sind Sie gewachsen?“</a:t>
            </a:r>
          </a:p>
          <a:p>
            <a:pPr algn="ctr" eaLnBrk="0" hangingPunct="0"/>
            <a:endParaRPr lang="de-DE" sz="2400" i="1" dirty="0">
              <a:solidFill>
                <a:schemeClr val="tx1">
                  <a:lumMod val="75000"/>
                  <a:lumOff val="25000"/>
                </a:schemeClr>
              </a:solidFill>
              <a:latin typeface="Calibri" panose="020F0502020204030204" pitchFamily="34" charset="0"/>
              <a:cs typeface="Calibri" panose="020F0502020204030204" pitchFamily="34" charset="0"/>
            </a:endParaRPr>
          </a:p>
          <a:p>
            <a:pPr algn="ctr" eaLnBrk="0" hangingPunct="0"/>
            <a:r>
              <a:rPr lang="de-DE" sz="2400" i="1" dirty="0">
                <a:solidFill>
                  <a:schemeClr val="tx1">
                    <a:lumMod val="75000"/>
                    <a:lumOff val="25000"/>
                  </a:schemeClr>
                </a:solidFill>
                <a:latin typeface="Calibri" panose="020F0502020204030204" pitchFamily="34" charset="0"/>
                <a:cs typeface="Calibri" panose="020F0502020204030204" pitchFamily="34" charset="0"/>
              </a:rPr>
              <a:t>„Was waren wichtige Entwicklungen in Ihrem Leben? Was mussten Sie dafür tun?“</a:t>
            </a:r>
          </a:p>
        </p:txBody>
      </p:sp>
      <p:pic>
        <p:nvPicPr>
          <p:cNvPr id="5" name="Grafik 4" descr="Q:\Literatur und Medien\App-Dummies\App-Dummy-Garten_2020_10_30\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657" y="2426042"/>
            <a:ext cx="4710543" cy="3593758"/>
          </a:xfrm>
          <a:prstGeom prst="rect">
            <a:avLst/>
          </a:prstGeom>
          <a:noFill/>
          <a:ln>
            <a:noFill/>
          </a:ln>
        </p:spPr>
      </p:pic>
      <p:sp>
        <p:nvSpPr>
          <p:cNvPr id="6" name="Abgerundetes Rechteck 3">
            <a:extLst>
              <a:ext uri="{FF2B5EF4-FFF2-40B4-BE49-F238E27FC236}">
                <a16:creationId xmlns:a16="http://schemas.microsoft.com/office/drawing/2014/main" id="{AA278CD3-12D5-90D9-14E1-A0C84775433E}"/>
              </a:ext>
            </a:extLst>
          </p:cNvPr>
          <p:cNvSpPr/>
          <p:nvPr/>
        </p:nvSpPr>
        <p:spPr>
          <a:xfrm>
            <a:off x="2743200" y="5052218"/>
            <a:ext cx="1828800" cy="685800"/>
          </a:xfrm>
          <a:prstGeom prst="roundRect">
            <a:avLst/>
          </a:prstGeom>
          <a:noFill/>
          <a:ln w="50800">
            <a:solidFill>
              <a:srgbClr val="A50021">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0921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 1: Take-Home-Message</a:t>
            </a:r>
          </a:p>
        </p:txBody>
      </p:sp>
      <p:sp>
        <p:nvSpPr>
          <p:cNvPr id="4" name="Horizontales Scrollen 3"/>
          <p:cNvSpPr/>
          <p:nvPr/>
        </p:nvSpPr>
        <p:spPr>
          <a:xfrm>
            <a:off x="1676400" y="838200"/>
            <a:ext cx="8305800" cy="5257800"/>
          </a:xfrm>
          <a:prstGeom prst="horizontalScroll">
            <a:avLst/>
          </a:prstGeom>
          <a:solidFill>
            <a:srgbClr val="FAF0CA"/>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buFont typeface="Wingdings" panose="05000000000000000000" pitchFamily="2" charset="2"/>
              <a:buChar char="v"/>
            </a:pPr>
            <a:endParaRPr lang="de-DE" sz="2400" dirty="0">
              <a:solidFill>
                <a:schemeClr val="tx1">
                  <a:lumMod val="75000"/>
                  <a:lumOff val="25000"/>
                </a:schemeClr>
              </a:solidFill>
              <a:latin typeface="Calibri" panose="020F0502020204030204" pitchFamily="34" charset="0"/>
              <a:cs typeface="Calibri" panose="020F0502020204030204" pitchFamily="34" charset="0"/>
            </a:endParaRPr>
          </a:p>
          <a:p>
            <a:pPr marL="357188" indent="-357188">
              <a:buFont typeface="Wingdings" panose="05000000000000000000" pitchFamily="2" charset="2"/>
              <a:buChar char="v"/>
            </a:pPr>
            <a:endParaRPr lang="de-DE" sz="2400" dirty="0">
              <a:solidFill>
                <a:schemeClr val="tx1">
                  <a:lumMod val="75000"/>
                  <a:lumOff val="25000"/>
                </a:schemeClr>
              </a:solidFill>
              <a:latin typeface="Calibri" panose="020F0502020204030204" pitchFamily="34" charset="0"/>
              <a:cs typeface="Calibri" panose="020F0502020204030204" pitchFamily="34" charset="0"/>
            </a:endParaRPr>
          </a:p>
          <a:p>
            <a:pPr marL="357188" indent="-357188">
              <a:buFont typeface="Wingdings" panose="05000000000000000000" pitchFamily="2" charset="2"/>
              <a:buChar char="v"/>
            </a:pPr>
            <a:r>
              <a:rPr lang="de-DE" sz="2400"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2400" dirty="0">
                <a:solidFill>
                  <a:schemeClr val="tx1">
                    <a:lumMod val="75000"/>
                    <a:lumOff val="25000"/>
                  </a:schemeClr>
                </a:solidFill>
                <a:latin typeface="Calibri" panose="020F0502020204030204" pitchFamily="34" charset="0"/>
                <a:cs typeface="Calibri" panose="020F0502020204030204" pitchFamily="34" charset="0"/>
              </a:rPr>
              <a:t> steht für </a:t>
            </a:r>
            <a:r>
              <a:rPr lang="de-DE" sz="2400" b="1" kern="0" dirty="0" err="1">
                <a:solidFill>
                  <a:schemeClr val="tx1">
                    <a:lumMod val="75000"/>
                    <a:lumOff val="25000"/>
                  </a:schemeClr>
                </a:solidFill>
                <a:latin typeface="Calibri" panose="020F0502020204030204" pitchFamily="34" charset="0"/>
                <a:cs typeface="Calibri" panose="020F0502020204030204" pitchFamily="34" charset="0"/>
              </a:rPr>
              <a:t>B</a:t>
            </a:r>
            <a:r>
              <a:rPr lang="de-DE" sz="2400" kern="0" dirty="0" err="1">
                <a:solidFill>
                  <a:srgbClr val="000000">
                    <a:lumMod val="75000"/>
                    <a:lumOff val="25000"/>
                  </a:srgbClr>
                </a:solidFill>
                <a:latin typeface="Calibri" panose="020F0502020204030204" pitchFamily="34" charset="0"/>
                <a:cs typeface="Calibri" panose="020F0502020204030204" pitchFamily="34" charset="0"/>
              </a:rPr>
              <a:t>iographie</a:t>
            </a:r>
            <a:r>
              <a:rPr lang="de-DE" sz="2400" b="1" kern="0" dirty="0" err="1">
                <a:solidFill>
                  <a:schemeClr val="tx1">
                    <a:lumMod val="75000"/>
                    <a:lumOff val="25000"/>
                  </a:schemeClr>
                </a:solidFill>
                <a:latin typeface="Calibri" panose="020F0502020204030204" pitchFamily="34" charset="0"/>
                <a:cs typeface="Calibri" panose="020F0502020204030204" pitchFamily="34" charset="0"/>
              </a:rPr>
              <a:t>a</a:t>
            </a:r>
            <a:r>
              <a:rPr lang="de-DE" sz="2400" kern="0" dirty="0" err="1">
                <a:solidFill>
                  <a:srgbClr val="000000">
                    <a:lumMod val="75000"/>
                    <a:lumOff val="25000"/>
                  </a:srgbClr>
                </a:solidFill>
                <a:latin typeface="Calibri" panose="020F0502020204030204" pitchFamily="34" charset="0"/>
                <a:cs typeface="Calibri" panose="020F0502020204030204" pitchFamily="34" charset="0"/>
              </a:rPr>
              <a:t>rbeit</a:t>
            </a:r>
            <a:r>
              <a:rPr lang="de-DE" sz="2400" kern="0" dirty="0">
                <a:solidFill>
                  <a:srgbClr val="000000">
                    <a:lumMod val="75000"/>
                    <a:lumOff val="25000"/>
                  </a:srgbClr>
                </a:solidFill>
                <a:latin typeface="Calibri" panose="020F0502020204030204" pitchFamily="34" charset="0"/>
                <a:cs typeface="Calibri" panose="020F0502020204030204" pitchFamily="34" charset="0"/>
              </a:rPr>
              <a:t> in </a:t>
            </a:r>
            <a:r>
              <a:rPr lang="de-DE" sz="2400" b="1" kern="0" dirty="0">
                <a:solidFill>
                  <a:schemeClr val="tx1">
                    <a:lumMod val="75000"/>
                    <a:lumOff val="25000"/>
                  </a:schemeClr>
                </a:solidFill>
                <a:latin typeface="Calibri" panose="020F0502020204030204" pitchFamily="34" charset="0"/>
                <a:cs typeface="Calibri" panose="020F0502020204030204" pitchFamily="34" charset="0"/>
              </a:rPr>
              <a:t>S</a:t>
            </a:r>
            <a:r>
              <a:rPr lang="de-DE" sz="2400" kern="0" dirty="0">
                <a:solidFill>
                  <a:srgbClr val="000000">
                    <a:lumMod val="75000"/>
                    <a:lumOff val="25000"/>
                  </a:srgbClr>
                </a:solidFill>
                <a:latin typeface="Calibri" panose="020F0502020204030204" pitchFamily="34" charset="0"/>
                <a:cs typeface="Calibri" panose="020F0502020204030204" pitchFamily="34" charset="0"/>
              </a:rPr>
              <a:t>enioren</a:t>
            </a:r>
            <a:r>
              <a:rPr lang="de-DE" sz="2400" b="1" kern="0" dirty="0">
                <a:solidFill>
                  <a:schemeClr val="tx1">
                    <a:lumMod val="75000"/>
                    <a:lumOff val="25000"/>
                  </a:schemeClr>
                </a:solidFill>
                <a:latin typeface="Calibri" panose="020F0502020204030204" pitchFamily="34" charset="0"/>
                <a:cs typeface="Calibri" panose="020F0502020204030204" pitchFamily="34" charset="0"/>
              </a:rPr>
              <a:t>e</a:t>
            </a:r>
            <a:r>
              <a:rPr lang="de-DE" sz="2400" kern="0" dirty="0">
                <a:solidFill>
                  <a:srgbClr val="000000">
                    <a:lumMod val="75000"/>
                    <a:lumOff val="25000"/>
                  </a:srgbClr>
                </a:solidFill>
                <a:latin typeface="Calibri" panose="020F0502020204030204" pitchFamily="34" charset="0"/>
                <a:cs typeface="Calibri" panose="020F0502020204030204" pitchFamily="34" charset="0"/>
              </a:rPr>
              <a:t>inrichtungen mit </a:t>
            </a:r>
            <a:r>
              <a:rPr lang="de-DE" sz="2400" b="1" kern="0" dirty="0">
                <a:solidFill>
                  <a:schemeClr val="tx1">
                    <a:lumMod val="75000"/>
                    <a:lumOff val="25000"/>
                  </a:schemeClr>
                </a:solidFill>
                <a:latin typeface="Calibri" panose="020F0502020204030204" pitchFamily="34" charset="0"/>
                <a:cs typeface="Calibri" panose="020F0502020204030204" pitchFamily="34" charset="0"/>
              </a:rPr>
              <a:t>Ta</a:t>
            </a:r>
            <a:r>
              <a:rPr lang="de-DE" sz="2400" kern="0" dirty="0">
                <a:solidFill>
                  <a:srgbClr val="000000">
                    <a:lumMod val="75000"/>
                    <a:lumOff val="25000"/>
                  </a:srgbClr>
                </a:solidFill>
                <a:latin typeface="Calibri" panose="020F0502020204030204" pitchFamily="34" charset="0"/>
                <a:cs typeface="Calibri" panose="020F0502020204030204" pitchFamily="34" charset="0"/>
              </a:rPr>
              <a:t>blet-Unterstützung zur Verbesserung der </a:t>
            </a:r>
            <a:r>
              <a:rPr lang="de-DE" sz="2400" b="1" kern="0" dirty="0">
                <a:solidFill>
                  <a:schemeClr val="tx1">
                    <a:lumMod val="75000"/>
                    <a:lumOff val="25000"/>
                  </a:schemeClr>
                </a:solidFill>
                <a:latin typeface="Calibri" panose="020F0502020204030204" pitchFamily="34" charset="0"/>
                <a:cs typeface="Calibri" panose="020F0502020204030204" pitchFamily="34" charset="0"/>
              </a:rPr>
              <a:t>L</a:t>
            </a:r>
            <a:r>
              <a:rPr lang="de-DE" sz="2400" kern="0" dirty="0">
                <a:solidFill>
                  <a:srgbClr val="000000">
                    <a:lumMod val="75000"/>
                    <a:lumOff val="25000"/>
                  </a:srgbClr>
                </a:solidFill>
                <a:latin typeface="Calibri" panose="020F0502020204030204" pitchFamily="34" charset="0"/>
                <a:cs typeface="Calibri" panose="020F0502020204030204" pitchFamily="34" charset="0"/>
              </a:rPr>
              <a:t>ebensqualität und </a:t>
            </a:r>
            <a:r>
              <a:rPr lang="de-DE" sz="2400" b="1" kern="0" dirty="0">
                <a:solidFill>
                  <a:schemeClr val="tx1">
                    <a:lumMod val="75000"/>
                    <a:lumOff val="25000"/>
                  </a:schemeClr>
                </a:solidFill>
                <a:latin typeface="Calibri" panose="020F0502020204030204" pitchFamily="34" charset="0"/>
                <a:cs typeface="Calibri" panose="020F0502020204030204" pitchFamily="34" charset="0"/>
              </a:rPr>
              <a:t>K</a:t>
            </a:r>
            <a:r>
              <a:rPr lang="de-DE" sz="2400" kern="0" dirty="0">
                <a:solidFill>
                  <a:srgbClr val="000000">
                    <a:lumMod val="75000"/>
                    <a:lumOff val="25000"/>
                  </a:srgbClr>
                </a:solidFill>
                <a:latin typeface="Calibri" panose="020F0502020204030204" pitchFamily="34" charset="0"/>
                <a:cs typeface="Calibri" panose="020F0502020204030204" pitchFamily="34" charset="0"/>
              </a:rPr>
              <a:t>ommunikation.</a:t>
            </a:r>
            <a:br>
              <a:rPr lang="de-DE" sz="2400" kern="0" dirty="0">
                <a:solidFill>
                  <a:srgbClr val="000000">
                    <a:lumMod val="75000"/>
                    <a:lumOff val="25000"/>
                  </a:srgbClr>
                </a:solidFill>
                <a:latin typeface="Calibri" panose="020F0502020204030204" pitchFamily="34" charset="0"/>
                <a:cs typeface="Calibri" panose="020F0502020204030204" pitchFamily="34" charset="0"/>
              </a:rPr>
            </a:br>
            <a:endParaRPr lang="de-DE" sz="700" kern="0" dirty="0">
              <a:solidFill>
                <a:srgbClr val="000000">
                  <a:lumMod val="75000"/>
                  <a:lumOff val="25000"/>
                </a:srgb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de-DE" sz="2400" kern="0" dirty="0">
                <a:solidFill>
                  <a:srgbClr val="000000">
                    <a:lumMod val="75000"/>
                    <a:lumOff val="25000"/>
                  </a:srgbClr>
                </a:solidFill>
                <a:latin typeface="Calibri" panose="020F0502020204030204" pitchFamily="34" charset="0"/>
                <a:cs typeface="Calibri" panose="020F0502020204030204" pitchFamily="34" charset="0"/>
              </a:rPr>
              <a:t>Ziel des Forschungsprojekts war es Menschen in Senioreneinrichtungen ein Angebot zur </a:t>
            </a:r>
            <a:r>
              <a:rPr lang="de-DE" sz="2400" b="1" kern="0" dirty="0">
                <a:solidFill>
                  <a:srgbClr val="000000">
                    <a:lumMod val="75000"/>
                    <a:lumOff val="25000"/>
                  </a:srgbClr>
                </a:solidFill>
                <a:latin typeface="Calibri" panose="020F0502020204030204" pitchFamily="34" charset="0"/>
                <a:cs typeface="Calibri" panose="020F0502020204030204" pitchFamily="34" charset="0"/>
              </a:rPr>
              <a:t>Förderung der aktiven Teilhabe und Lebensqualität </a:t>
            </a:r>
            <a:r>
              <a:rPr lang="de-DE" sz="2400" kern="0" dirty="0">
                <a:solidFill>
                  <a:srgbClr val="000000">
                    <a:lumMod val="75000"/>
                    <a:lumOff val="25000"/>
                  </a:srgbClr>
                </a:solidFill>
                <a:latin typeface="Calibri" panose="020F0502020204030204" pitchFamily="34" charset="0"/>
                <a:cs typeface="Calibri" panose="020F0502020204030204" pitchFamily="34" charset="0"/>
              </a:rPr>
              <a:t>zu bieten.</a:t>
            </a:r>
            <a:br>
              <a:rPr lang="de-DE" sz="2400" kern="0" dirty="0">
                <a:solidFill>
                  <a:srgbClr val="000000">
                    <a:lumMod val="75000"/>
                    <a:lumOff val="25000"/>
                  </a:srgbClr>
                </a:solidFill>
                <a:latin typeface="Calibri" panose="020F0502020204030204" pitchFamily="34" charset="0"/>
                <a:cs typeface="Calibri" panose="020F0502020204030204" pitchFamily="34" charset="0"/>
              </a:rPr>
            </a:br>
            <a:endParaRPr lang="de-DE" sz="700" kern="0" dirty="0">
              <a:solidFill>
                <a:srgbClr val="000000">
                  <a:lumMod val="75000"/>
                  <a:lumOff val="25000"/>
                </a:srgbClr>
              </a:solidFill>
              <a:latin typeface="Calibri" panose="020F0502020204030204" pitchFamily="34" charset="0"/>
              <a:cs typeface="Calibri" panose="020F0502020204030204" pitchFamily="34" charset="0"/>
            </a:endParaRPr>
          </a:p>
          <a:p>
            <a:pPr marL="357188" indent="-357188">
              <a:buFont typeface="Wingdings" panose="05000000000000000000" pitchFamily="2" charset="2"/>
              <a:buChar char="v"/>
            </a:pPr>
            <a:r>
              <a:rPr lang="de-DE" sz="2400" kern="0" dirty="0">
                <a:solidFill>
                  <a:srgbClr val="000000">
                    <a:lumMod val="75000"/>
                    <a:lumOff val="25000"/>
                  </a:srgbClr>
                </a:solidFill>
                <a:latin typeface="Calibri" panose="020F0502020204030204" pitchFamily="34" charset="0"/>
                <a:cs typeface="Calibri" panose="020F0502020204030204" pitchFamily="34" charset="0"/>
              </a:rPr>
              <a:t>Mit der App können Ausflüge an 15 verschiedene Orte gemacht werden, an denen sich </a:t>
            </a:r>
            <a:r>
              <a:rPr lang="de-DE" sz="2400" b="1" kern="0" dirty="0">
                <a:solidFill>
                  <a:srgbClr val="000000">
                    <a:lumMod val="75000"/>
                    <a:lumOff val="25000"/>
                  </a:srgbClr>
                </a:solidFill>
                <a:latin typeface="Calibri" panose="020F0502020204030204" pitchFamily="34" charset="0"/>
                <a:cs typeface="Calibri" panose="020F0502020204030204" pitchFamily="34" charset="0"/>
              </a:rPr>
              <a:t>Anregungen für lebensgeschichtliche Gespräche </a:t>
            </a:r>
            <a:r>
              <a:rPr lang="de-DE" sz="2400" kern="0" dirty="0">
                <a:solidFill>
                  <a:srgbClr val="000000">
                    <a:lumMod val="75000"/>
                    <a:lumOff val="25000"/>
                  </a:srgbClr>
                </a:solidFill>
                <a:latin typeface="Calibri" panose="020F0502020204030204" pitchFamily="34" charset="0"/>
                <a:cs typeface="Calibri" panose="020F0502020204030204" pitchFamily="34" charset="0"/>
              </a:rPr>
              <a:t>befinden.</a:t>
            </a:r>
          </a:p>
          <a:p>
            <a:pPr marL="357188" indent="-357188">
              <a:buFont typeface="Wingdings" panose="05000000000000000000" pitchFamily="2" charset="2"/>
              <a:buChar char="v"/>
            </a:pPr>
            <a:endParaRPr lang="de-DE" sz="2400" kern="0" dirty="0">
              <a:solidFill>
                <a:srgbClr val="000000">
                  <a:lumMod val="75000"/>
                  <a:lumOff val="25000"/>
                </a:srgbClr>
              </a:solidFill>
              <a:latin typeface="Calibri" panose="020F0502020204030204" pitchFamily="34" charset="0"/>
              <a:cs typeface="Calibri" panose="020F0502020204030204" pitchFamily="34" charset="0"/>
            </a:endParaRPr>
          </a:p>
          <a:p>
            <a:pPr marL="357188" indent="-357188">
              <a:buFont typeface="Wingdings" panose="05000000000000000000" pitchFamily="2" charset="2"/>
              <a:buChar char="v"/>
            </a:pPr>
            <a:endParaRPr lang="de-DE" sz="24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752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Verzögerung 7"/>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lussdiagramm: Verzögerung 8"/>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lumMod val="75000"/>
                    <a:lumOff val="25000"/>
                  </a:schemeClr>
                </a:solidFill>
                <a:latin typeface="Calibri" panose="020F0502020204030204" pitchFamily="34" charset="0"/>
                <a:cs typeface="Calibri" panose="020F0502020204030204" pitchFamily="34" charset="0"/>
              </a:rPr>
              <a:t>Modul 1 </a:t>
            </a:r>
          </a:p>
          <a:p>
            <a:pPr algn="ctr"/>
            <a:r>
              <a:rPr lang="de-DE" sz="3600" b="1" dirty="0">
                <a:solidFill>
                  <a:schemeClr val="tx1">
                    <a:lumMod val="75000"/>
                    <a:lumOff val="25000"/>
                  </a:schemeClr>
                </a:solidFill>
                <a:latin typeface="Calibri" panose="020F0502020204030204" pitchFamily="34" charset="0"/>
                <a:cs typeface="Calibri" panose="020F0502020204030204" pitchFamily="34" charset="0"/>
              </a:rPr>
              <a:t>Was ist </a:t>
            </a:r>
            <a:r>
              <a:rPr lang="de-DE" sz="3600" b="1"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3600" b="1" dirty="0">
                <a:solidFill>
                  <a:schemeClr val="tx1">
                    <a:lumMod val="75000"/>
                    <a:lumOff val="25000"/>
                  </a:schemeClr>
                </a:solidFill>
                <a:latin typeface="Calibri" panose="020F0502020204030204" pitchFamily="34" charset="0"/>
                <a:cs typeface="Calibri" panose="020F0502020204030204" pitchFamily="34" charset="0"/>
              </a:rPr>
              <a:t>?</a:t>
            </a:r>
            <a:endParaRPr lang="de-DE" sz="36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6" name="img706306" descr="cid:71f14b9a-556c-47d7-90f2-d965836196fe"/>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86100"/>
            <a:ext cx="685800" cy="685800"/>
          </a:xfrm>
          <a:prstGeom prst="rect">
            <a:avLst/>
          </a:prstGeom>
          <a:noFill/>
          <a:ln>
            <a:noFill/>
          </a:ln>
        </p:spPr>
      </p:pic>
    </p:spTree>
    <p:extLst>
      <p:ext uri="{BB962C8B-B14F-4D97-AF65-F5344CB8AC3E}">
        <p14:creationId xmlns:p14="http://schemas.microsoft.com/office/powerpoint/2010/main" val="461518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zögerung 3"/>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3"/>
          <p:cNvSpPr txBox="1">
            <a:spLocks noChangeArrowheads="1"/>
          </p:cNvSpPr>
          <p:nvPr/>
        </p:nvSpPr>
        <p:spPr bwMode="auto">
          <a:xfrm>
            <a:off x="5567067" y="2620964"/>
            <a:ext cx="3576933" cy="1646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178" lvl="1" indent="0">
              <a:buNone/>
            </a:pPr>
            <a:endParaRPr lang="de-DE" sz="2400" b="1" kern="0" dirty="0"/>
          </a:p>
          <a:p>
            <a:pPr marL="457178" lvl="1" indent="0">
              <a:buNone/>
            </a:pPr>
            <a:r>
              <a:rPr lang="de-DE" sz="2400" kern="0" dirty="0" err="1"/>
              <a:t>BaSeTaLK</a:t>
            </a:r>
            <a:endParaRPr lang="de-DE" sz="2400" kern="0" dirty="0"/>
          </a:p>
          <a:p>
            <a:pPr marL="457178" lvl="1" indent="0">
              <a:buNone/>
            </a:pPr>
            <a:r>
              <a:rPr lang="de-DE" sz="2400" b="1" kern="0" dirty="0"/>
              <a:t>Das Forschungsprojekt</a:t>
            </a:r>
          </a:p>
          <a:p>
            <a:pPr marL="457178" lvl="1" indent="0">
              <a:buNone/>
            </a:pPr>
            <a:endParaRPr lang="de-DE" sz="2400" kern="0" dirty="0"/>
          </a:p>
        </p:txBody>
      </p:sp>
      <p:sp>
        <p:nvSpPr>
          <p:cNvPr id="6" name="Flussdiagramm: Verzögerung 5"/>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6356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5D2CF-43B1-4964-9906-11365018A248}"/>
              </a:ext>
            </a:extLst>
          </p:cNvPr>
          <p:cNvSpPr>
            <a:spLocks noGrp="1"/>
          </p:cNvSpPr>
          <p:nvPr>
            <p:ph type="title"/>
          </p:nvPr>
        </p:nvSpPr>
        <p:spPr/>
        <p:txBody>
          <a:bodyPr/>
          <a:lstStyle/>
          <a:p>
            <a:r>
              <a:rPr lang="en-AU" dirty="0" err="1"/>
              <a:t>Entstehung</a:t>
            </a:r>
            <a:endParaRPr lang="en-AU" dirty="0"/>
          </a:p>
        </p:txBody>
      </p:sp>
      <p:sp>
        <p:nvSpPr>
          <p:cNvPr id="5" name="Foliennummernplatzhalter 4">
            <a:extLst>
              <a:ext uri="{FF2B5EF4-FFF2-40B4-BE49-F238E27FC236}">
                <a16:creationId xmlns:a16="http://schemas.microsoft.com/office/drawing/2014/main" id="{6EA47F4C-AB96-4B07-AE10-CAA6679A2A95}"/>
              </a:ext>
            </a:extLst>
          </p:cNvPr>
          <p:cNvSpPr>
            <a:spLocks noGrp="1"/>
          </p:cNvSpPr>
          <p:nvPr>
            <p:ph type="sldNum" sz="quarter" idx="4294967295"/>
          </p:nvPr>
        </p:nvSpPr>
        <p:spPr>
          <a:xfrm>
            <a:off x="10955999" y="6444000"/>
            <a:ext cx="720000" cy="32400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rgbClr val="12546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471797-A46B-4057-A066-2175282E8F91}" type="slidenum">
              <a:rPr lang="en-AU" smtClean="0"/>
              <a:pPr/>
              <a:t>3</a:t>
            </a:fld>
            <a:endParaRPr lang="de-DE" dirty="0"/>
          </a:p>
        </p:txBody>
      </p:sp>
      <p:sp>
        <p:nvSpPr>
          <p:cNvPr id="41" name="Textfeld 40">
            <a:extLst>
              <a:ext uri="{FF2B5EF4-FFF2-40B4-BE49-F238E27FC236}">
                <a16:creationId xmlns:a16="http://schemas.microsoft.com/office/drawing/2014/main" id="{28EE7CD1-A767-4D9C-AC85-57C751697BEC}"/>
              </a:ext>
            </a:extLst>
          </p:cNvPr>
          <p:cNvSpPr txBox="1"/>
          <p:nvPr/>
        </p:nvSpPr>
        <p:spPr>
          <a:xfrm>
            <a:off x="3082273" y="4996343"/>
            <a:ext cx="184731" cy="338554"/>
          </a:xfrm>
          <a:prstGeom prst="rect">
            <a:avLst/>
          </a:prstGeom>
          <a:noFill/>
        </p:spPr>
        <p:txBody>
          <a:bodyPr wrap="none" rtlCol="0">
            <a:spAutoFit/>
          </a:bodyPr>
          <a:lstStyle/>
          <a:p>
            <a:endParaRPr lang="en-AU" sz="1600" b="1" dirty="0">
              <a:solidFill>
                <a:schemeClr val="accent3">
                  <a:lumMod val="75000"/>
                </a:schemeClr>
              </a:solidFill>
            </a:endParaRPr>
          </a:p>
        </p:txBody>
      </p:sp>
      <p:grpSp>
        <p:nvGrpSpPr>
          <p:cNvPr id="48" name="Gruppieren 47">
            <a:extLst>
              <a:ext uri="{FF2B5EF4-FFF2-40B4-BE49-F238E27FC236}">
                <a16:creationId xmlns:a16="http://schemas.microsoft.com/office/drawing/2014/main" id="{FA7DD7A9-5406-497E-BCBF-7FB0525A35BD}"/>
              </a:ext>
            </a:extLst>
          </p:cNvPr>
          <p:cNvGrpSpPr/>
          <p:nvPr/>
        </p:nvGrpSpPr>
        <p:grpSpPr>
          <a:xfrm>
            <a:off x="3357110" y="3387738"/>
            <a:ext cx="1871025" cy="1748633"/>
            <a:chOff x="4252542" y="3226847"/>
            <a:chExt cx="1871025" cy="1748633"/>
          </a:xfrm>
        </p:grpSpPr>
        <p:pic>
          <p:nvPicPr>
            <p:cNvPr id="36" name="Inhaltsplatzhalter 8" descr="Markierung mit einfarbiger Füllung">
              <a:extLst>
                <a:ext uri="{FF2B5EF4-FFF2-40B4-BE49-F238E27FC236}">
                  <a16:creationId xmlns:a16="http://schemas.microsoft.com/office/drawing/2014/main" id="{174FA900-ECBA-468F-BDC9-9036B4280B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28049" y="3525720"/>
              <a:ext cx="720000" cy="720000"/>
            </a:xfrm>
            <a:prstGeom prst="rect">
              <a:avLst/>
            </a:prstGeom>
          </p:spPr>
        </p:pic>
        <p:sp>
          <p:nvSpPr>
            <p:cNvPr id="37" name="Textfeld 36">
              <a:extLst>
                <a:ext uri="{FF2B5EF4-FFF2-40B4-BE49-F238E27FC236}">
                  <a16:creationId xmlns:a16="http://schemas.microsoft.com/office/drawing/2014/main" id="{454FDC84-D991-4628-A73D-E5E89F0EEB3A}"/>
                </a:ext>
              </a:extLst>
            </p:cNvPr>
            <p:cNvSpPr txBox="1"/>
            <p:nvPr/>
          </p:nvSpPr>
          <p:spPr>
            <a:xfrm>
              <a:off x="4252542" y="4144483"/>
              <a:ext cx="1871025" cy="830997"/>
            </a:xfrm>
            <a:prstGeom prst="rect">
              <a:avLst/>
            </a:prstGeom>
            <a:noFill/>
          </p:spPr>
          <p:txBody>
            <a:bodyPr wrap="none" rtlCol="0">
              <a:spAutoFit/>
            </a:bodyPr>
            <a:lstStyle/>
            <a:p>
              <a:pPr algn="ctr"/>
              <a:r>
                <a:rPr lang="en-AU" sz="1600" dirty="0" err="1"/>
                <a:t>Forschungsprojekt</a:t>
              </a:r>
            </a:p>
            <a:p>
              <a:pPr algn="ctr"/>
              <a:endParaRPr lang="en-AU" sz="1600" dirty="0"/>
            </a:p>
            <a:p>
              <a:pPr algn="ctr"/>
              <a:r>
                <a:rPr lang="en-AU" sz="1600" dirty="0"/>
                <a:t>….</a:t>
              </a:r>
            </a:p>
          </p:txBody>
        </p:sp>
        <p:sp>
          <p:nvSpPr>
            <p:cNvPr id="42" name="Textfeld 41">
              <a:extLst>
                <a:ext uri="{FF2B5EF4-FFF2-40B4-BE49-F238E27FC236}">
                  <a16:creationId xmlns:a16="http://schemas.microsoft.com/office/drawing/2014/main" id="{A9BFA438-F89C-44C6-AE36-41852DF75122}"/>
                </a:ext>
              </a:extLst>
            </p:cNvPr>
            <p:cNvSpPr txBox="1"/>
            <p:nvPr/>
          </p:nvSpPr>
          <p:spPr>
            <a:xfrm>
              <a:off x="4426462" y="3226847"/>
              <a:ext cx="184731" cy="338554"/>
            </a:xfrm>
            <a:prstGeom prst="rect">
              <a:avLst/>
            </a:prstGeom>
            <a:noFill/>
          </p:spPr>
          <p:txBody>
            <a:bodyPr wrap="none" rtlCol="0">
              <a:spAutoFit/>
            </a:bodyPr>
            <a:lstStyle/>
            <a:p>
              <a:endParaRPr lang="en-AU" sz="1600" b="1" dirty="0">
                <a:solidFill>
                  <a:schemeClr val="accent3">
                    <a:lumMod val="75000"/>
                  </a:schemeClr>
                </a:solidFill>
              </a:endParaRPr>
            </a:p>
          </p:txBody>
        </p:sp>
      </p:grpSp>
      <p:grpSp>
        <p:nvGrpSpPr>
          <p:cNvPr id="59" name="Gruppieren 58">
            <a:extLst>
              <a:ext uri="{FF2B5EF4-FFF2-40B4-BE49-F238E27FC236}">
                <a16:creationId xmlns:a16="http://schemas.microsoft.com/office/drawing/2014/main" id="{C9CB1897-801B-41B4-9E19-50249F337F67}"/>
              </a:ext>
            </a:extLst>
          </p:cNvPr>
          <p:cNvGrpSpPr/>
          <p:nvPr/>
        </p:nvGrpSpPr>
        <p:grpSpPr>
          <a:xfrm>
            <a:off x="6250146" y="3073913"/>
            <a:ext cx="1709122" cy="1515034"/>
            <a:chOff x="10490277" y="4406875"/>
            <a:chExt cx="1709122" cy="1515034"/>
          </a:xfrm>
        </p:grpSpPr>
        <p:pic>
          <p:nvPicPr>
            <p:cNvPr id="16" name="Grafik 15" descr="Volltreffer mit einfarbiger Füllung">
              <a:extLst>
                <a:ext uri="{FF2B5EF4-FFF2-40B4-BE49-F238E27FC236}">
                  <a16:creationId xmlns:a16="http://schemas.microsoft.com/office/drawing/2014/main" id="{D441A6FF-DC91-46DF-999C-CD49ADA3AF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991115" y="4849863"/>
              <a:ext cx="732738" cy="732738"/>
            </a:xfrm>
            <a:prstGeom prst="rect">
              <a:avLst/>
            </a:prstGeom>
          </p:spPr>
        </p:pic>
        <p:sp>
          <p:nvSpPr>
            <p:cNvPr id="53" name="Textfeld 52">
              <a:extLst>
                <a:ext uri="{FF2B5EF4-FFF2-40B4-BE49-F238E27FC236}">
                  <a16:creationId xmlns:a16="http://schemas.microsoft.com/office/drawing/2014/main" id="{69C03C2B-0606-4AF0-8F5B-B198DBF2A55C}"/>
                </a:ext>
              </a:extLst>
            </p:cNvPr>
            <p:cNvSpPr txBox="1"/>
            <p:nvPr/>
          </p:nvSpPr>
          <p:spPr>
            <a:xfrm>
              <a:off x="10490277" y="5583355"/>
              <a:ext cx="1709122" cy="338554"/>
            </a:xfrm>
            <a:prstGeom prst="rect">
              <a:avLst/>
            </a:prstGeom>
            <a:noFill/>
          </p:spPr>
          <p:txBody>
            <a:bodyPr wrap="none" rtlCol="0">
              <a:spAutoFit/>
            </a:bodyPr>
            <a:lstStyle/>
            <a:p>
              <a:pPr algn="ctr"/>
              <a:r>
                <a:rPr lang="en-AU" sz="1600" dirty="0"/>
                <a:t>App-</a:t>
              </a:r>
              <a:r>
                <a:rPr lang="en-AU" sz="1600" dirty="0" err="1"/>
                <a:t>Entwicklung</a:t>
              </a:r>
              <a:endParaRPr lang="en-AU" sz="1600" dirty="0"/>
            </a:p>
          </p:txBody>
        </p:sp>
        <p:sp>
          <p:nvSpPr>
            <p:cNvPr id="54" name="Textfeld 53">
              <a:extLst>
                <a:ext uri="{FF2B5EF4-FFF2-40B4-BE49-F238E27FC236}">
                  <a16:creationId xmlns:a16="http://schemas.microsoft.com/office/drawing/2014/main" id="{EF6A0715-3FE5-4C9B-A43D-4D10E9EB52F5}"/>
                </a:ext>
              </a:extLst>
            </p:cNvPr>
            <p:cNvSpPr txBox="1"/>
            <p:nvPr/>
          </p:nvSpPr>
          <p:spPr>
            <a:xfrm>
              <a:off x="10937512" y="4406875"/>
              <a:ext cx="184731" cy="338554"/>
            </a:xfrm>
            <a:prstGeom prst="rect">
              <a:avLst/>
            </a:prstGeom>
            <a:noFill/>
          </p:spPr>
          <p:txBody>
            <a:bodyPr wrap="none" rtlCol="0">
              <a:spAutoFit/>
            </a:bodyPr>
            <a:lstStyle/>
            <a:p>
              <a:endParaRPr lang="en-AU" sz="1600" b="1" dirty="0">
                <a:solidFill>
                  <a:schemeClr val="accent3">
                    <a:lumMod val="75000"/>
                  </a:schemeClr>
                </a:solidFill>
              </a:endParaRPr>
            </a:p>
          </p:txBody>
        </p:sp>
      </p:grpSp>
      <p:cxnSp>
        <p:nvCxnSpPr>
          <p:cNvPr id="65" name="Verbinder: gekrümmt 64">
            <a:extLst>
              <a:ext uri="{FF2B5EF4-FFF2-40B4-BE49-F238E27FC236}">
                <a16:creationId xmlns:a16="http://schemas.microsoft.com/office/drawing/2014/main" id="{D2EA138E-55DB-48CA-B9F0-0EF58BACC924}"/>
              </a:ext>
            </a:extLst>
          </p:cNvPr>
          <p:cNvCxnSpPr>
            <a:cxnSpLocks/>
          </p:cNvCxnSpPr>
          <p:nvPr/>
        </p:nvCxnSpPr>
        <p:spPr>
          <a:xfrm rot="16200000" flipH="1">
            <a:off x="2370872" y="4722798"/>
            <a:ext cx="1194263" cy="591419"/>
          </a:xfrm>
          <a:prstGeom prst="curvedConnector2">
            <a:avLst/>
          </a:prstGeom>
          <a:ln w="57150">
            <a:solidFill>
              <a:srgbClr val="8EC363"/>
            </a:solidFill>
            <a:prstDash val="dash"/>
          </a:ln>
        </p:spPr>
        <p:style>
          <a:lnRef idx="1">
            <a:schemeClr val="accent2"/>
          </a:lnRef>
          <a:fillRef idx="0">
            <a:schemeClr val="accent2"/>
          </a:fillRef>
          <a:effectRef idx="0">
            <a:schemeClr val="accent2"/>
          </a:effectRef>
          <a:fontRef idx="minor">
            <a:schemeClr val="tx1"/>
          </a:fontRef>
        </p:style>
      </p:cxnSp>
      <p:cxnSp>
        <p:nvCxnSpPr>
          <p:cNvPr id="79" name="Verbinder: gekrümmt 78">
            <a:extLst>
              <a:ext uri="{FF2B5EF4-FFF2-40B4-BE49-F238E27FC236}">
                <a16:creationId xmlns:a16="http://schemas.microsoft.com/office/drawing/2014/main" id="{75D8B07E-76D8-4E61-97F3-7E47BDCB45E6}"/>
              </a:ext>
            </a:extLst>
          </p:cNvPr>
          <p:cNvCxnSpPr>
            <a:cxnSpLocks/>
          </p:cNvCxnSpPr>
          <p:nvPr/>
        </p:nvCxnSpPr>
        <p:spPr>
          <a:xfrm flipV="1">
            <a:off x="5155790" y="3940075"/>
            <a:ext cx="1487288" cy="1675564"/>
          </a:xfrm>
          <a:prstGeom prst="curvedConnector3">
            <a:avLst>
              <a:gd name="adj1" fmla="val 50000"/>
            </a:avLst>
          </a:prstGeom>
          <a:ln w="57150">
            <a:solidFill>
              <a:srgbClr val="8EC363"/>
            </a:solidFill>
            <a:prstDash val="dash"/>
          </a:ln>
        </p:spPr>
        <p:style>
          <a:lnRef idx="1">
            <a:schemeClr val="accent2"/>
          </a:lnRef>
          <a:fillRef idx="0">
            <a:schemeClr val="accent2"/>
          </a:fillRef>
          <a:effectRef idx="0">
            <a:schemeClr val="accent2"/>
          </a:effectRef>
          <a:fontRef idx="minor">
            <a:schemeClr val="tx1"/>
          </a:fontRef>
        </p:style>
      </p:cxnSp>
      <p:cxnSp>
        <p:nvCxnSpPr>
          <p:cNvPr id="84" name="Verbinder: gekrümmt 83">
            <a:extLst>
              <a:ext uri="{FF2B5EF4-FFF2-40B4-BE49-F238E27FC236}">
                <a16:creationId xmlns:a16="http://schemas.microsoft.com/office/drawing/2014/main" id="{3AD1CBBE-84ED-4662-B58A-733E32D3649E}"/>
              </a:ext>
            </a:extLst>
          </p:cNvPr>
          <p:cNvCxnSpPr>
            <a:cxnSpLocks/>
          </p:cNvCxnSpPr>
          <p:nvPr/>
        </p:nvCxnSpPr>
        <p:spPr>
          <a:xfrm rot="10800000">
            <a:off x="7740536" y="3866323"/>
            <a:ext cx="758534" cy="1823067"/>
          </a:xfrm>
          <a:prstGeom prst="curvedConnector3">
            <a:avLst>
              <a:gd name="adj1" fmla="val 41963"/>
            </a:avLst>
          </a:prstGeom>
          <a:ln w="57150">
            <a:solidFill>
              <a:srgbClr val="8EC363"/>
            </a:solidFill>
            <a:prstDash val="dash"/>
          </a:ln>
        </p:spPr>
        <p:style>
          <a:lnRef idx="1">
            <a:schemeClr val="accent2"/>
          </a:lnRef>
          <a:fillRef idx="0">
            <a:schemeClr val="accent2"/>
          </a:fillRef>
          <a:effectRef idx="0">
            <a:schemeClr val="accent2"/>
          </a:effectRef>
          <a:fontRef idx="minor">
            <a:schemeClr val="tx1"/>
          </a:fontRef>
        </p:style>
      </p:cxnSp>
      <p:grpSp>
        <p:nvGrpSpPr>
          <p:cNvPr id="89" name="Gruppieren 88">
            <a:extLst>
              <a:ext uri="{FF2B5EF4-FFF2-40B4-BE49-F238E27FC236}">
                <a16:creationId xmlns:a16="http://schemas.microsoft.com/office/drawing/2014/main" id="{A09040D4-DB4E-4524-888E-486FE12B3928}"/>
              </a:ext>
            </a:extLst>
          </p:cNvPr>
          <p:cNvGrpSpPr/>
          <p:nvPr/>
        </p:nvGrpSpPr>
        <p:grpSpPr>
          <a:xfrm>
            <a:off x="1244356" y="1784336"/>
            <a:ext cx="2529860" cy="1346320"/>
            <a:chOff x="-563642" y="2049084"/>
            <a:chExt cx="2529860" cy="1346320"/>
          </a:xfrm>
        </p:grpSpPr>
        <p:pic>
          <p:nvPicPr>
            <p:cNvPr id="12" name="Grafik 11" descr="Rennflagge mit einfarbiger Füllung">
              <a:extLst>
                <a:ext uri="{FF2B5EF4-FFF2-40B4-BE49-F238E27FC236}">
                  <a16:creationId xmlns:a16="http://schemas.microsoft.com/office/drawing/2014/main" id="{97724B1D-8265-4C15-AB60-8164E3FF403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54347" y="2449044"/>
              <a:ext cx="772838" cy="772838"/>
            </a:xfrm>
            <a:prstGeom prst="rect">
              <a:avLst/>
            </a:prstGeom>
          </p:spPr>
        </p:pic>
        <p:sp>
          <p:nvSpPr>
            <p:cNvPr id="55" name="Textfeld 54">
              <a:extLst>
                <a:ext uri="{FF2B5EF4-FFF2-40B4-BE49-F238E27FC236}">
                  <a16:creationId xmlns:a16="http://schemas.microsoft.com/office/drawing/2014/main" id="{103AEA4E-0119-4ACB-BD24-6B78443E019F}"/>
                </a:ext>
              </a:extLst>
            </p:cNvPr>
            <p:cNvSpPr txBox="1"/>
            <p:nvPr/>
          </p:nvSpPr>
          <p:spPr>
            <a:xfrm>
              <a:off x="297023" y="2049084"/>
              <a:ext cx="184731" cy="338554"/>
            </a:xfrm>
            <a:prstGeom prst="rect">
              <a:avLst/>
            </a:prstGeom>
            <a:noFill/>
          </p:spPr>
          <p:txBody>
            <a:bodyPr wrap="none" rtlCol="0">
              <a:spAutoFit/>
            </a:bodyPr>
            <a:lstStyle/>
            <a:p>
              <a:endParaRPr lang="en-AU" sz="1600" b="1" dirty="0">
                <a:solidFill>
                  <a:schemeClr val="accent3">
                    <a:lumMod val="75000"/>
                  </a:schemeClr>
                </a:solidFill>
              </a:endParaRPr>
            </a:p>
          </p:txBody>
        </p:sp>
        <p:sp>
          <p:nvSpPr>
            <p:cNvPr id="88" name="Textfeld 87">
              <a:extLst>
                <a:ext uri="{FF2B5EF4-FFF2-40B4-BE49-F238E27FC236}">
                  <a16:creationId xmlns:a16="http://schemas.microsoft.com/office/drawing/2014/main" id="{4D719863-FDED-46A2-8BA0-91F0E15F7954}"/>
                </a:ext>
              </a:extLst>
            </p:cNvPr>
            <p:cNvSpPr txBox="1"/>
            <p:nvPr/>
          </p:nvSpPr>
          <p:spPr>
            <a:xfrm>
              <a:off x="-563642" y="3056850"/>
              <a:ext cx="2529860" cy="338554"/>
            </a:xfrm>
            <a:prstGeom prst="rect">
              <a:avLst/>
            </a:prstGeom>
            <a:noFill/>
          </p:spPr>
          <p:txBody>
            <a:bodyPr wrap="none" rtlCol="0">
              <a:spAutoFit/>
            </a:bodyPr>
            <a:lstStyle/>
            <a:p>
              <a:pPr algn="ctr"/>
              <a:r>
                <a:rPr lang="en-AU" sz="1600" dirty="0" err="1"/>
                <a:t>Kooperation</a:t>
              </a:r>
              <a:r>
                <a:rPr lang="en-AU" sz="1600" dirty="0"/>
                <a:t> </a:t>
              </a:r>
              <a:r>
                <a:rPr lang="en-AU" sz="1600" dirty="0" err="1"/>
                <a:t>Hochschulen</a:t>
              </a:r>
              <a:endParaRPr lang="en-AU" sz="1600" dirty="0"/>
            </a:p>
          </p:txBody>
        </p:sp>
      </p:grpSp>
      <p:grpSp>
        <p:nvGrpSpPr>
          <p:cNvPr id="10" name="Gruppieren 9">
            <a:extLst>
              <a:ext uri="{FF2B5EF4-FFF2-40B4-BE49-F238E27FC236}">
                <a16:creationId xmlns:a16="http://schemas.microsoft.com/office/drawing/2014/main" id="{7DC65BAF-EDB4-1DA9-53F9-22897203912A}"/>
              </a:ext>
            </a:extLst>
          </p:cNvPr>
          <p:cNvGrpSpPr/>
          <p:nvPr/>
        </p:nvGrpSpPr>
        <p:grpSpPr>
          <a:xfrm>
            <a:off x="9073783" y="2667000"/>
            <a:ext cx="1111903" cy="1057928"/>
            <a:chOff x="9964480" y="3259550"/>
            <a:chExt cx="1111903" cy="1057928"/>
          </a:xfrm>
        </p:grpSpPr>
        <p:pic>
          <p:nvPicPr>
            <p:cNvPr id="11" name="Inhaltsplatzhalter 8" descr="Markierung mit einfarbiger Füllung">
              <a:extLst>
                <a:ext uri="{FF2B5EF4-FFF2-40B4-BE49-F238E27FC236}">
                  <a16:creationId xmlns:a16="http://schemas.microsoft.com/office/drawing/2014/main" id="{59D5E11F-59A2-0436-BD77-BB79220667A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356383" y="3597478"/>
              <a:ext cx="720000" cy="720000"/>
            </a:xfrm>
            <a:prstGeom prst="rect">
              <a:avLst/>
            </a:prstGeom>
          </p:spPr>
        </p:pic>
        <p:sp>
          <p:nvSpPr>
            <p:cNvPr id="14" name="Textfeld 13">
              <a:extLst>
                <a:ext uri="{FF2B5EF4-FFF2-40B4-BE49-F238E27FC236}">
                  <a16:creationId xmlns:a16="http://schemas.microsoft.com/office/drawing/2014/main" id="{9828CE91-9A67-CE79-BEA9-398552765508}"/>
                </a:ext>
              </a:extLst>
            </p:cNvPr>
            <p:cNvSpPr txBox="1"/>
            <p:nvPr/>
          </p:nvSpPr>
          <p:spPr>
            <a:xfrm>
              <a:off x="9964480" y="3259550"/>
              <a:ext cx="184731" cy="338554"/>
            </a:xfrm>
            <a:prstGeom prst="rect">
              <a:avLst/>
            </a:prstGeom>
            <a:noFill/>
          </p:spPr>
          <p:txBody>
            <a:bodyPr wrap="none" rtlCol="0">
              <a:spAutoFit/>
            </a:bodyPr>
            <a:lstStyle/>
            <a:p>
              <a:endParaRPr lang="en-AU" sz="1600" b="1" dirty="0">
                <a:solidFill>
                  <a:schemeClr val="accent3">
                    <a:lumMod val="75000"/>
                  </a:schemeClr>
                </a:solidFill>
              </a:endParaRPr>
            </a:p>
          </p:txBody>
        </p:sp>
      </p:grpSp>
      <p:pic>
        <p:nvPicPr>
          <p:cNvPr id="3" name="Grafik 2" descr="Ein Bild, das Text, Person, Mann, drinnen enthält.&#10;&#10;Automatisch generierte Beschreibung">
            <a:extLst>
              <a:ext uri="{FF2B5EF4-FFF2-40B4-BE49-F238E27FC236}">
                <a16:creationId xmlns:a16="http://schemas.microsoft.com/office/drawing/2014/main" id="{FBA1A4C7-6420-240B-2200-732DC53AAC2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95344" y="4232692"/>
            <a:ext cx="2057400" cy="1538946"/>
          </a:xfrm>
          <a:prstGeom prst="rect">
            <a:avLst/>
          </a:prstGeom>
        </p:spPr>
      </p:pic>
      <p:grpSp>
        <p:nvGrpSpPr>
          <p:cNvPr id="4" name="Gruppieren 3">
            <a:extLst>
              <a:ext uri="{FF2B5EF4-FFF2-40B4-BE49-F238E27FC236}">
                <a16:creationId xmlns:a16="http://schemas.microsoft.com/office/drawing/2014/main" id="{C146D3E2-C618-4D99-6022-47BB63A4541C}"/>
              </a:ext>
            </a:extLst>
          </p:cNvPr>
          <p:cNvGrpSpPr/>
          <p:nvPr/>
        </p:nvGrpSpPr>
        <p:grpSpPr>
          <a:xfrm>
            <a:off x="1661089" y="3161298"/>
            <a:ext cx="1923925" cy="864321"/>
            <a:chOff x="1292402" y="4606614"/>
            <a:chExt cx="2119008" cy="1066524"/>
          </a:xfrm>
        </p:grpSpPr>
        <p:pic>
          <p:nvPicPr>
            <p:cNvPr id="6" name="Grafik 5" descr="Ein Bild, das Text enthält.&#10;&#10;Automatisch generierte Beschreibung">
              <a:extLst>
                <a:ext uri="{FF2B5EF4-FFF2-40B4-BE49-F238E27FC236}">
                  <a16:creationId xmlns:a16="http://schemas.microsoft.com/office/drawing/2014/main" id="{F3CA6591-FEBE-D095-6A78-F5A8E517283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2402" y="4606614"/>
              <a:ext cx="1293145" cy="488521"/>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2FE04D05-A27D-3846-BE4C-F0F6EF1044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92402" y="5305083"/>
              <a:ext cx="2119008" cy="368055"/>
            </a:xfrm>
            <a:prstGeom prst="rect">
              <a:avLst/>
            </a:prstGeom>
          </p:spPr>
        </p:pic>
      </p:grpSp>
      <p:sp>
        <p:nvSpPr>
          <p:cNvPr id="15" name="Textfeld 14">
            <a:extLst>
              <a:ext uri="{FF2B5EF4-FFF2-40B4-BE49-F238E27FC236}">
                <a16:creationId xmlns:a16="http://schemas.microsoft.com/office/drawing/2014/main" id="{CB014662-95E0-F89D-C41C-F84DD480BB82}"/>
              </a:ext>
            </a:extLst>
          </p:cNvPr>
          <p:cNvSpPr txBox="1"/>
          <p:nvPr/>
        </p:nvSpPr>
        <p:spPr>
          <a:xfrm>
            <a:off x="8956997" y="3724928"/>
            <a:ext cx="1583768" cy="338554"/>
          </a:xfrm>
          <a:prstGeom prst="rect">
            <a:avLst/>
          </a:prstGeom>
          <a:noFill/>
        </p:spPr>
        <p:txBody>
          <a:bodyPr wrap="none" rtlCol="0">
            <a:spAutoFit/>
          </a:bodyPr>
          <a:lstStyle/>
          <a:p>
            <a:pPr algn="ctr"/>
            <a:r>
              <a:rPr lang="en-AU" sz="1600" dirty="0" err="1"/>
              <a:t>BaSeTaLK</a:t>
            </a:r>
            <a:r>
              <a:rPr lang="en-AU" sz="1600" dirty="0"/>
              <a:t>-App</a:t>
            </a:r>
          </a:p>
        </p:txBody>
      </p:sp>
      <p:grpSp>
        <p:nvGrpSpPr>
          <p:cNvPr id="18" name="Gruppieren 17">
            <a:extLst>
              <a:ext uri="{FF2B5EF4-FFF2-40B4-BE49-F238E27FC236}">
                <a16:creationId xmlns:a16="http://schemas.microsoft.com/office/drawing/2014/main" id="{8FC89897-50BB-0616-D4EC-A220D8E1D03B}"/>
              </a:ext>
            </a:extLst>
          </p:cNvPr>
          <p:cNvGrpSpPr/>
          <p:nvPr/>
        </p:nvGrpSpPr>
        <p:grpSpPr>
          <a:xfrm>
            <a:off x="3453798" y="4624064"/>
            <a:ext cx="1794520" cy="1347149"/>
            <a:chOff x="4094211" y="4346074"/>
            <a:chExt cx="1794520" cy="1347149"/>
          </a:xfrm>
        </p:grpSpPr>
        <p:pic>
          <p:nvPicPr>
            <p:cNvPr id="19" name="Picture 4" descr="logobmbf">
              <a:extLst>
                <a:ext uri="{FF2B5EF4-FFF2-40B4-BE49-F238E27FC236}">
                  <a16:creationId xmlns:a16="http://schemas.microsoft.com/office/drawing/2014/main" id="{C43CF3F9-96C5-F661-8517-F0E180A52FE9}"/>
                </a:ext>
              </a:extLst>
            </p:cNvPr>
            <p:cNvPicPr>
              <a:picLocks noChangeAspect="1" noChangeArrowheads="1"/>
            </p:cNvPicPr>
            <p:nvPr/>
          </p:nvPicPr>
          <p:blipFill rotWithShape="1">
            <a:blip r:embed="rId14"/>
            <a:srcRect b="11911"/>
            <a:stretch/>
          </p:blipFill>
          <p:spPr bwMode="auto">
            <a:xfrm>
              <a:off x="4094211" y="4346074"/>
              <a:ext cx="1516306" cy="938926"/>
            </a:xfrm>
            <a:prstGeom prst="rect">
              <a:avLst/>
            </a:prstGeom>
            <a:noFill/>
            <a:ln w="9525">
              <a:noFill/>
              <a:miter lim="800000"/>
              <a:headEnd/>
              <a:tailEnd/>
            </a:ln>
          </p:spPr>
        </p:pic>
        <p:sp>
          <p:nvSpPr>
            <p:cNvPr id="20" name="Untertitel 2">
              <a:extLst>
                <a:ext uri="{FF2B5EF4-FFF2-40B4-BE49-F238E27FC236}">
                  <a16:creationId xmlns:a16="http://schemas.microsoft.com/office/drawing/2014/main" id="{613FC9F8-9822-AFF9-B89D-B1C2A0AEAA64}"/>
                </a:ext>
              </a:extLst>
            </p:cNvPr>
            <p:cNvSpPr txBox="1">
              <a:spLocks/>
            </p:cNvSpPr>
            <p:nvPr/>
          </p:nvSpPr>
          <p:spPr bwMode="auto">
            <a:xfrm>
              <a:off x="4094211" y="5285000"/>
              <a:ext cx="1794520" cy="4082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0000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400">
                  <a:solidFill>
                    <a:srgbClr val="000066"/>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rgbClr val="000066"/>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400">
                  <a:solidFill>
                    <a:srgbClr val="0000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400">
                  <a:solidFill>
                    <a:srgbClr val="0000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tabLst>
                  <a:tab pos="92075" algn="l"/>
                </a:tabLst>
              </a:pPr>
              <a:r>
                <a:rPr lang="en-US" altLang="de-DE" sz="900" dirty="0">
                  <a:solidFill>
                    <a:schemeClr val="tx1">
                      <a:lumMod val="85000"/>
                      <a:lumOff val="15000"/>
                    </a:schemeClr>
                  </a:solidFill>
                </a:rPr>
                <a:t>KH Mainz: FKZ 13FH515SA7 </a:t>
              </a:r>
            </a:p>
            <a:p>
              <a:pPr marL="0" indent="0">
                <a:buNone/>
                <a:tabLst>
                  <a:tab pos="92075" algn="l"/>
                </a:tabLst>
              </a:pPr>
              <a:r>
                <a:rPr lang="en-US" altLang="de-DE" sz="900" dirty="0">
                  <a:solidFill>
                    <a:schemeClr val="tx1">
                      <a:lumMod val="85000"/>
                      <a:lumOff val="15000"/>
                    </a:schemeClr>
                  </a:solidFill>
                </a:rPr>
                <a:t>OTH Regensburg: FKZ 13FH515SB7 </a:t>
              </a:r>
              <a:endParaRPr lang="de-DE" altLang="de-DE" sz="900" dirty="0">
                <a:solidFill>
                  <a:schemeClr val="tx1">
                    <a:lumMod val="85000"/>
                    <a:lumOff val="15000"/>
                  </a:schemeClr>
                </a:solidFill>
              </a:endParaRPr>
            </a:p>
          </p:txBody>
        </p:sp>
      </p:grpSp>
      <p:sp>
        <p:nvSpPr>
          <p:cNvPr id="23" name="Textfeld 22">
            <a:extLst>
              <a:ext uri="{FF2B5EF4-FFF2-40B4-BE49-F238E27FC236}">
                <a16:creationId xmlns:a16="http://schemas.microsoft.com/office/drawing/2014/main" id="{C8C2CCC1-BD7B-D854-9852-CB5A5CB34F6F}"/>
              </a:ext>
            </a:extLst>
          </p:cNvPr>
          <p:cNvSpPr txBox="1"/>
          <p:nvPr/>
        </p:nvSpPr>
        <p:spPr>
          <a:xfrm>
            <a:off x="594360" y="1271258"/>
            <a:ext cx="11379401" cy="830997"/>
          </a:xfrm>
          <a:prstGeom prst="rect">
            <a:avLst/>
          </a:prstGeom>
          <a:noFill/>
        </p:spPr>
        <p:txBody>
          <a:bodyPr wrap="square">
            <a:spAutoFit/>
          </a:bodyPr>
          <a:lstStyle/>
          <a:p>
            <a:pPr marL="57150" marR="0" lvl="0" indent="0" algn="l" defTabSz="914400" rtl="0" eaLnBrk="0" fontAlgn="base" latinLnBrk="0" hangingPunct="0">
              <a:lnSpc>
                <a:spcPct val="100000"/>
              </a:lnSpc>
              <a:spcBef>
                <a:spcPct val="20000"/>
              </a:spcBef>
              <a:spcAft>
                <a:spcPct val="0"/>
              </a:spcAft>
              <a:buClrTx/>
              <a:buSzTx/>
              <a:buFontTx/>
              <a:buNone/>
              <a:tabLst/>
              <a:defRPr/>
            </a:pPr>
            <a:r>
              <a:rPr kumimoji="0" lang="de-DE" sz="24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B</a:t>
            </a:r>
            <a:r>
              <a:rPr kumimoji="0" lang="de-DE" sz="24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iographie</a:t>
            </a:r>
            <a:r>
              <a:rPr kumimoji="0" lang="de-DE" sz="24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a</a:t>
            </a:r>
            <a:r>
              <a:rPr kumimoji="0" lang="de-DE" sz="24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rbeit in </a:t>
            </a:r>
            <a:r>
              <a:rPr kumimoji="0" lang="de-DE" sz="24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S</a:t>
            </a:r>
            <a:r>
              <a:rPr kumimoji="0" lang="de-DE" sz="24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enioren</a:t>
            </a:r>
            <a:r>
              <a:rPr kumimoji="0" lang="de-DE" sz="24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e</a:t>
            </a:r>
            <a:r>
              <a:rPr kumimoji="0" lang="de-DE" sz="24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inrichtungen mit </a:t>
            </a:r>
            <a:r>
              <a:rPr kumimoji="0" lang="de-DE" sz="24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Ta</a:t>
            </a:r>
            <a:r>
              <a:rPr kumimoji="0" lang="de-DE" sz="24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blet-Unterstützung zur Verbesserung der </a:t>
            </a:r>
            <a:r>
              <a:rPr kumimoji="0" lang="de-DE" sz="24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L</a:t>
            </a:r>
            <a:r>
              <a:rPr kumimoji="0" lang="de-DE" sz="24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ebensqualität und </a:t>
            </a:r>
            <a:r>
              <a:rPr kumimoji="0" lang="de-DE" sz="2400" b="1" i="0" u="sng" strike="noStrike" kern="0" cap="none" spc="0" normalizeH="0" baseline="0" noProof="0" dirty="0">
                <a:ln>
                  <a:noFill/>
                </a:ln>
                <a:solidFill>
                  <a:srgbClr val="8CC061"/>
                </a:solidFill>
                <a:effectLst/>
                <a:uLnTx/>
                <a:uFillTx/>
                <a:latin typeface="Calibri" panose="020F0502020204030204" pitchFamily="34" charset="0"/>
                <a:cs typeface="Calibri" panose="020F0502020204030204" pitchFamily="34" charset="0"/>
              </a:rPr>
              <a:t>K</a:t>
            </a:r>
            <a:r>
              <a:rPr kumimoji="0" lang="de-DE" sz="2400" b="0"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ommunikation</a:t>
            </a:r>
            <a:endParaRPr kumimoji="0" lang="de-DE" sz="2400" b="1"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141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Kooperation Hochschulen - Projektleitung</a:t>
            </a:r>
          </a:p>
        </p:txBody>
      </p:sp>
      <p:pic>
        <p:nvPicPr>
          <p:cNvPr id="6" name="Grafik 5" descr="Ein Bild, das Text enthält.&#10;&#10;Automatisch generierte Beschreibung">
            <a:extLst>
              <a:ext uri="{FF2B5EF4-FFF2-40B4-BE49-F238E27FC236}">
                <a16:creationId xmlns:a16="http://schemas.microsoft.com/office/drawing/2014/main" id="{66B789C9-5F74-3DE2-3328-B2C336F92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799"/>
            <a:ext cx="2440164" cy="921839"/>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D6F8C701-9023-0763-BA2C-8A883EB1B8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561459"/>
            <a:ext cx="3998569" cy="694520"/>
          </a:xfrm>
          <a:prstGeom prst="rect">
            <a:avLst/>
          </a:prstGeom>
        </p:spPr>
      </p:pic>
      <p:pic>
        <p:nvPicPr>
          <p:cNvPr id="1026" name="Picture 2" descr="https://www.basetalk.de/wp-content/uploads/2020/05/Sabine-Corsten-1-300x300.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447800" y="2712720"/>
            <a:ext cx="1943281" cy="1943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basetalk.de/wp-content/uploads/2020/05/Lauer-1-300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667000"/>
            <a:ext cx="1943281" cy="194328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bwMode="auto">
          <a:xfrm>
            <a:off x="6096000" y="4898839"/>
            <a:ext cx="3509010" cy="48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lgn="ctr">
              <a:buFontTx/>
              <a:buNone/>
            </a:pPr>
            <a:r>
              <a:rPr lang="de-DE" sz="2400" kern="0" dirty="0">
                <a:solidFill>
                  <a:schemeClr val="tx1">
                    <a:lumMod val="75000"/>
                    <a:lumOff val="25000"/>
                  </a:schemeClr>
                </a:solidFill>
              </a:rPr>
              <a:t>Prof.in Dr. Norina Lauer</a:t>
            </a:r>
            <a:endParaRPr lang="de-DE" kern="0" dirty="0">
              <a:solidFill>
                <a:schemeClr val="tx1">
                  <a:lumMod val="75000"/>
                  <a:lumOff val="25000"/>
                </a:schemeClr>
              </a:solidFill>
            </a:endParaRPr>
          </a:p>
        </p:txBody>
      </p:sp>
      <p:sp>
        <p:nvSpPr>
          <p:cNvPr id="11" name="Rectangle 3"/>
          <p:cNvSpPr txBox="1">
            <a:spLocks noChangeArrowheads="1"/>
          </p:cNvSpPr>
          <p:nvPr/>
        </p:nvSpPr>
        <p:spPr bwMode="auto">
          <a:xfrm>
            <a:off x="1295400" y="4894389"/>
            <a:ext cx="3509010" cy="48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algn="ctr">
              <a:buFontTx/>
              <a:buNone/>
            </a:pPr>
            <a:r>
              <a:rPr lang="de-DE" sz="2400" kern="0" dirty="0">
                <a:solidFill>
                  <a:schemeClr val="tx1">
                    <a:lumMod val="75000"/>
                    <a:lumOff val="25000"/>
                  </a:schemeClr>
                </a:solidFill>
              </a:rPr>
              <a:t>Prof.in Dr. Sabine Corsten</a:t>
            </a:r>
            <a:endParaRPr lang="de-DE" kern="0" dirty="0">
              <a:solidFill>
                <a:schemeClr val="tx1">
                  <a:lumMod val="75000"/>
                  <a:lumOff val="25000"/>
                </a:schemeClr>
              </a:solidFill>
            </a:endParaRPr>
          </a:p>
        </p:txBody>
      </p:sp>
    </p:spTree>
    <p:extLst>
      <p:ext uri="{BB962C8B-B14F-4D97-AF65-F5344CB8AC3E}">
        <p14:creationId xmlns:p14="http://schemas.microsoft.com/office/powerpoint/2010/main" val="404712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lumMod val="75000"/>
                    <a:lumOff val="25000"/>
                  </a:schemeClr>
                </a:solidFill>
              </a:rPr>
              <a:t>Kooperation Hochschulen – Wissenschaftliche Mitarbeit</a:t>
            </a:r>
          </a:p>
        </p:txBody>
      </p:sp>
      <p:pic>
        <p:nvPicPr>
          <p:cNvPr id="11" name="Grafik 10" descr="Ein Bild, das Text enthält.&#10;&#10;Automatisch generierte Beschreibung">
            <a:extLst>
              <a:ext uri="{FF2B5EF4-FFF2-40B4-BE49-F238E27FC236}">
                <a16:creationId xmlns:a16="http://schemas.microsoft.com/office/drawing/2014/main" id="{66B789C9-5F74-3DE2-3328-B2C336F92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357" y="1605643"/>
            <a:ext cx="2211564" cy="835479"/>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D6F8C701-9023-0763-BA2C-8A883EB1B8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1081" y="1695494"/>
            <a:ext cx="3775525" cy="655779"/>
          </a:xfrm>
          <a:prstGeom prst="rect">
            <a:avLst/>
          </a:prstGeom>
        </p:spPr>
      </p:pic>
      <p:sp>
        <p:nvSpPr>
          <p:cNvPr id="10" name="Textfeld 9"/>
          <p:cNvSpPr txBox="1"/>
          <p:nvPr/>
        </p:nvSpPr>
        <p:spPr>
          <a:xfrm>
            <a:off x="6629400" y="4791667"/>
            <a:ext cx="2104796" cy="461665"/>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Vera </a:t>
            </a:r>
            <a:r>
              <a:rPr lang="de-DE" sz="2400" dirty="0" err="1">
                <a:latin typeface="Calibri" panose="020F0502020204030204" pitchFamily="34" charset="0"/>
                <a:cs typeface="Calibri" panose="020F0502020204030204" pitchFamily="34" charset="0"/>
              </a:rPr>
              <a:t>Leusch</a:t>
            </a:r>
            <a:endParaRPr lang="de-DE" sz="2400" dirty="0">
              <a:latin typeface="Calibri" panose="020F0502020204030204" pitchFamily="34" charset="0"/>
              <a:cs typeface="Calibri" panose="020F0502020204030204" pitchFamily="34" charset="0"/>
            </a:endParaRPr>
          </a:p>
        </p:txBody>
      </p:sp>
      <p:sp>
        <p:nvSpPr>
          <p:cNvPr id="14" name="Textfeld 13"/>
          <p:cNvSpPr txBox="1"/>
          <p:nvPr/>
        </p:nvSpPr>
        <p:spPr>
          <a:xfrm>
            <a:off x="9354378" y="4791667"/>
            <a:ext cx="2104796" cy="461665"/>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Daniel </a:t>
            </a:r>
            <a:r>
              <a:rPr lang="de-DE" sz="2400" dirty="0" err="1">
                <a:latin typeface="Calibri" panose="020F0502020204030204" pitchFamily="34" charset="0"/>
                <a:cs typeface="Calibri" panose="020F0502020204030204" pitchFamily="34" charset="0"/>
              </a:rPr>
              <a:t>Kreiter</a:t>
            </a:r>
            <a:endParaRPr lang="de-DE" sz="2400" dirty="0">
              <a:latin typeface="Calibri" panose="020F0502020204030204" pitchFamily="34" charset="0"/>
              <a:cs typeface="Calibri" panose="020F0502020204030204" pitchFamily="34" charset="0"/>
            </a:endParaRPr>
          </a:p>
        </p:txBody>
      </p:sp>
      <p:sp>
        <p:nvSpPr>
          <p:cNvPr id="15" name="Textfeld 14"/>
          <p:cNvSpPr txBox="1"/>
          <p:nvPr/>
        </p:nvSpPr>
        <p:spPr>
          <a:xfrm>
            <a:off x="3869378" y="4791667"/>
            <a:ext cx="2104796" cy="461665"/>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Almut Plath</a:t>
            </a:r>
          </a:p>
        </p:txBody>
      </p:sp>
      <p:sp>
        <p:nvSpPr>
          <p:cNvPr id="16" name="Textfeld 15"/>
          <p:cNvSpPr txBox="1"/>
          <p:nvPr/>
        </p:nvSpPr>
        <p:spPr>
          <a:xfrm>
            <a:off x="1109357" y="4791667"/>
            <a:ext cx="2662897" cy="461665"/>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Katharina Giordano</a:t>
            </a:r>
          </a:p>
        </p:txBody>
      </p:sp>
      <p:pic>
        <p:nvPicPr>
          <p:cNvPr id="17" name="Grafik 16"/>
          <p:cNvPicPr>
            <a:picLocks noChangeAspect="1"/>
          </p:cNvPicPr>
          <p:nvPr/>
        </p:nvPicPr>
        <p:blipFill rotWithShape="1">
          <a:blip r:embed="rId5">
            <a:extLst>
              <a:ext uri="{28A0092B-C50C-407E-A947-70E740481C1C}">
                <a14:useLocalDpi xmlns:a14="http://schemas.microsoft.com/office/drawing/2010/main" val="0"/>
              </a:ext>
            </a:extLst>
          </a:blip>
          <a:srcRect l="13680" t="1349" r="12331"/>
          <a:stretch/>
        </p:blipFill>
        <p:spPr>
          <a:xfrm>
            <a:off x="1109357" y="2608182"/>
            <a:ext cx="1929064" cy="1929064"/>
          </a:xfrm>
          <a:prstGeom prst="rect">
            <a:avLst/>
          </a:prstGeom>
        </p:spPr>
      </p:pic>
      <p:pic>
        <p:nvPicPr>
          <p:cNvPr id="18" name="Grafik 17"/>
          <p:cNvPicPr>
            <a:picLocks noChangeAspect="1"/>
          </p:cNvPicPr>
          <p:nvPr/>
        </p:nvPicPr>
        <p:blipFill rotWithShape="1">
          <a:blip r:embed="rId6" cstate="print">
            <a:extLst>
              <a:ext uri="{28A0092B-C50C-407E-A947-70E740481C1C}">
                <a14:useLocalDpi xmlns:a14="http://schemas.microsoft.com/office/drawing/2010/main" val="0"/>
              </a:ext>
            </a:extLst>
          </a:blip>
          <a:srcRect l="27707" t="3654" r="9049" b="1524"/>
          <a:stretch/>
        </p:blipFill>
        <p:spPr>
          <a:xfrm>
            <a:off x="3869378" y="2655160"/>
            <a:ext cx="1929064" cy="1929064"/>
          </a:xfrm>
          <a:prstGeom prst="rect">
            <a:avLst/>
          </a:prstGeom>
        </p:spPr>
      </p:pic>
      <p:pic>
        <p:nvPicPr>
          <p:cNvPr id="19" name="Grafik 18"/>
          <p:cNvPicPr>
            <a:picLocks noChangeAspect="1"/>
          </p:cNvPicPr>
          <p:nvPr/>
        </p:nvPicPr>
        <p:blipFill rotWithShape="1">
          <a:blip r:embed="rId7" cstate="print">
            <a:extLst>
              <a:ext uri="{28A0092B-C50C-407E-A947-70E740481C1C}">
                <a14:useLocalDpi xmlns:a14="http://schemas.microsoft.com/office/drawing/2010/main" val="0"/>
              </a:ext>
            </a:extLst>
          </a:blip>
          <a:srcRect l="20089" t="1336" r="9818" b="5209"/>
          <a:stretch/>
        </p:blipFill>
        <p:spPr>
          <a:xfrm rot="16200000">
            <a:off x="6629400" y="2672682"/>
            <a:ext cx="1894020" cy="1894020"/>
          </a:xfrm>
          <a:prstGeom prst="rect">
            <a:avLst/>
          </a:prstGeom>
        </p:spPr>
      </p:pic>
      <p:pic>
        <p:nvPicPr>
          <p:cNvPr id="20" name="Grafik 19"/>
          <p:cNvPicPr>
            <a:picLocks noChangeAspect="1"/>
          </p:cNvPicPr>
          <p:nvPr/>
        </p:nvPicPr>
        <p:blipFill rotWithShape="1">
          <a:blip r:embed="rId8" cstate="print">
            <a:extLst>
              <a:ext uri="{28A0092B-C50C-407E-A947-70E740481C1C}">
                <a14:useLocalDpi xmlns:a14="http://schemas.microsoft.com/office/drawing/2010/main" val="0"/>
              </a:ext>
            </a:extLst>
          </a:blip>
          <a:srcRect l="263" t="1967" r="-263" b="31345"/>
          <a:stretch/>
        </p:blipFill>
        <p:spPr>
          <a:xfrm>
            <a:off x="9354378" y="2672682"/>
            <a:ext cx="1878780" cy="1878780"/>
          </a:xfrm>
          <a:prstGeom prst="rect">
            <a:avLst/>
          </a:prstGeom>
        </p:spPr>
      </p:pic>
    </p:spTree>
    <p:extLst>
      <p:ext uri="{BB962C8B-B14F-4D97-AF65-F5344CB8AC3E}">
        <p14:creationId xmlns:p14="http://schemas.microsoft.com/office/powerpoint/2010/main" val="1028781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Forschungsprojekt</a:t>
            </a:r>
          </a:p>
        </p:txBody>
      </p:sp>
      <p:sp>
        <p:nvSpPr>
          <p:cNvPr id="3" name="Inhaltsplatzhalter 2"/>
          <p:cNvSpPr>
            <a:spLocks noGrp="1"/>
          </p:cNvSpPr>
          <p:nvPr>
            <p:ph idx="1"/>
          </p:nvPr>
        </p:nvSpPr>
        <p:spPr/>
        <p:txBody>
          <a:bodyPr/>
          <a:lstStyle/>
          <a:p>
            <a:pPr marL="0" indent="0">
              <a:spcBef>
                <a:spcPct val="30000"/>
              </a:spcBef>
              <a:buNone/>
              <a:defRPr/>
            </a:pPr>
            <a:r>
              <a:rPr lang="de-DE" sz="2400" u="sng" dirty="0">
                <a:solidFill>
                  <a:schemeClr val="tx1">
                    <a:lumMod val="75000"/>
                    <a:lumOff val="25000"/>
                  </a:schemeClr>
                </a:solidFill>
              </a:rPr>
              <a:t>Förderung</a:t>
            </a:r>
          </a:p>
          <a:p>
            <a:pPr lvl="1">
              <a:spcBef>
                <a:spcPct val="30000"/>
              </a:spcBef>
              <a:buFont typeface="Arial" panose="020B0604020202020204" pitchFamily="34" charset="0"/>
              <a:buChar char="•"/>
              <a:defRPr/>
            </a:pPr>
            <a:r>
              <a:rPr lang="de-DE" sz="2400" dirty="0">
                <a:solidFill>
                  <a:schemeClr val="tx1">
                    <a:lumMod val="75000"/>
                    <a:lumOff val="25000"/>
                  </a:schemeClr>
                </a:solidFill>
              </a:rPr>
              <a:t>Laufzeit: 3,5 Jahre (Ende 2019 – Frühjahr 2023)</a:t>
            </a:r>
          </a:p>
          <a:p>
            <a:pPr marL="0" indent="0">
              <a:spcBef>
                <a:spcPct val="30000"/>
              </a:spcBef>
              <a:buNone/>
              <a:defRPr/>
            </a:pPr>
            <a:r>
              <a:rPr lang="de-DE" sz="2400" u="sng" dirty="0">
                <a:solidFill>
                  <a:schemeClr val="tx1">
                    <a:lumMod val="75000"/>
                    <a:lumOff val="25000"/>
                  </a:schemeClr>
                </a:solidFill>
              </a:rPr>
              <a:t>Hintergrund</a:t>
            </a:r>
            <a:r>
              <a:rPr lang="de-DE" sz="2400" dirty="0">
                <a:solidFill>
                  <a:schemeClr val="tx1">
                    <a:lumMod val="75000"/>
                    <a:lumOff val="25000"/>
                  </a:schemeClr>
                </a:solidFill>
              </a:rPr>
              <a:t> </a:t>
            </a:r>
          </a:p>
          <a:p>
            <a:pPr lvl="1">
              <a:spcBef>
                <a:spcPct val="30000"/>
              </a:spcBef>
              <a:buFont typeface="Arial" panose="020B0604020202020204" pitchFamily="34" charset="0"/>
              <a:buChar char="•"/>
              <a:defRPr/>
            </a:pPr>
            <a:r>
              <a:rPr lang="de-DE" sz="2400" dirty="0">
                <a:solidFill>
                  <a:schemeClr val="tx1">
                    <a:lumMod val="75000"/>
                    <a:lumOff val="25000"/>
                  </a:schemeClr>
                </a:solidFill>
              </a:rPr>
              <a:t>Anzahl der </a:t>
            </a:r>
            <a:r>
              <a:rPr lang="de-DE" sz="2400" b="1" dirty="0">
                <a:solidFill>
                  <a:schemeClr val="tx1">
                    <a:lumMod val="75000"/>
                    <a:lumOff val="25000"/>
                  </a:schemeClr>
                </a:solidFill>
              </a:rPr>
              <a:t>Menschen in Senioreneinrichtungen </a:t>
            </a:r>
            <a:r>
              <a:rPr lang="de-DE" sz="2400" dirty="0">
                <a:solidFill>
                  <a:schemeClr val="tx1">
                    <a:lumMod val="75000"/>
                    <a:lumOff val="25000"/>
                  </a:schemeClr>
                </a:solidFill>
              </a:rPr>
              <a:t>steigt </a:t>
            </a:r>
            <a:r>
              <a:rPr lang="de-DE" sz="1800" dirty="0">
                <a:solidFill>
                  <a:schemeClr val="tx1">
                    <a:lumMod val="75000"/>
                    <a:lumOff val="25000"/>
                  </a:schemeClr>
                </a:solidFill>
              </a:rPr>
              <a:t>(Statistisches Bundesamt, 2017) </a:t>
            </a:r>
            <a:endParaRPr lang="de-DE" sz="2400" dirty="0">
              <a:solidFill>
                <a:schemeClr val="tx1">
                  <a:lumMod val="75000"/>
                  <a:lumOff val="25000"/>
                </a:schemeClr>
              </a:solidFill>
            </a:endParaRPr>
          </a:p>
          <a:p>
            <a:pPr lvl="1">
              <a:spcBef>
                <a:spcPct val="30000"/>
              </a:spcBef>
              <a:buFont typeface="Arial" panose="020B0604020202020204" pitchFamily="34" charset="0"/>
              <a:buChar char="•"/>
              <a:defRPr/>
            </a:pPr>
            <a:r>
              <a:rPr lang="de-DE" sz="2400" dirty="0">
                <a:solidFill>
                  <a:schemeClr val="tx1">
                    <a:lumMod val="75000"/>
                    <a:lumOff val="25000"/>
                  </a:schemeClr>
                </a:solidFill>
              </a:rPr>
              <a:t>Häufig erleben ältere Menschen in Einrichtungen </a:t>
            </a:r>
            <a:r>
              <a:rPr lang="de-DE" sz="2400" b="1" dirty="0">
                <a:solidFill>
                  <a:schemeClr val="tx1">
                    <a:lumMod val="75000"/>
                    <a:lumOff val="25000"/>
                  </a:schemeClr>
                </a:solidFill>
              </a:rPr>
              <a:t>Depressionen</a:t>
            </a:r>
            <a:r>
              <a:rPr lang="de-DE" sz="2400" dirty="0">
                <a:solidFill>
                  <a:schemeClr val="tx1">
                    <a:lumMod val="75000"/>
                    <a:lumOff val="25000"/>
                  </a:schemeClr>
                </a:solidFill>
              </a:rPr>
              <a:t> und </a:t>
            </a:r>
            <a:r>
              <a:rPr lang="de-DE" sz="2400" b="1" dirty="0">
                <a:solidFill>
                  <a:schemeClr val="tx1">
                    <a:lumMod val="75000"/>
                    <a:lumOff val="25000"/>
                  </a:schemeClr>
                </a:solidFill>
              </a:rPr>
              <a:t>soziale Einsamkeit </a:t>
            </a:r>
            <a:r>
              <a:rPr lang="de-DE" sz="1800" dirty="0">
                <a:solidFill>
                  <a:schemeClr val="tx1">
                    <a:lumMod val="75000"/>
                    <a:lumOff val="25000"/>
                  </a:schemeClr>
                </a:solidFill>
              </a:rPr>
              <a:t>(Balzer et al., 2013; </a:t>
            </a:r>
            <a:r>
              <a:rPr lang="de-DE" sz="1800" dirty="0" err="1">
                <a:solidFill>
                  <a:schemeClr val="tx1">
                    <a:lumMod val="75000"/>
                    <a:lumOff val="25000"/>
                  </a:schemeClr>
                </a:solidFill>
              </a:rPr>
              <a:t>Drageset</a:t>
            </a:r>
            <a:r>
              <a:rPr lang="de-DE" sz="1800" dirty="0">
                <a:solidFill>
                  <a:schemeClr val="tx1">
                    <a:lumMod val="75000"/>
                    <a:lumOff val="25000"/>
                  </a:schemeClr>
                </a:solidFill>
              </a:rPr>
              <a:t> et al., 2011)</a:t>
            </a:r>
          </a:p>
          <a:p>
            <a:pPr lvl="1">
              <a:spcBef>
                <a:spcPct val="30000"/>
              </a:spcBef>
              <a:buFont typeface="Arial" panose="020B0604020202020204" pitchFamily="34" charset="0"/>
              <a:buChar char="•"/>
              <a:defRPr/>
            </a:pPr>
            <a:r>
              <a:rPr lang="de-DE" sz="2400" dirty="0" err="1">
                <a:solidFill>
                  <a:schemeClr val="tx1">
                    <a:lumMod val="75000"/>
                    <a:lumOff val="25000"/>
                  </a:schemeClr>
                </a:solidFill>
              </a:rPr>
              <a:t>Biographiearbeit</a:t>
            </a:r>
            <a:r>
              <a:rPr lang="de-DE" sz="2400" dirty="0">
                <a:solidFill>
                  <a:schemeClr val="tx1">
                    <a:lumMod val="75000"/>
                    <a:lumOff val="25000"/>
                  </a:schemeClr>
                </a:solidFill>
              </a:rPr>
              <a:t> unterstützt </a:t>
            </a:r>
            <a:r>
              <a:rPr lang="de-DE" sz="2400" b="1" dirty="0">
                <a:solidFill>
                  <a:schemeClr val="tx1">
                    <a:lumMod val="75000"/>
                    <a:lumOff val="25000"/>
                  </a:schemeClr>
                </a:solidFill>
              </a:rPr>
              <a:t>Anpassungsprozesse</a:t>
            </a:r>
            <a:r>
              <a:rPr lang="de-DE" sz="2400" dirty="0">
                <a:solidFill>
                  <a:schemeClr val="tx1">
                    <a:lumMod val="75000"/>
                    <a:lumOff val="25000"/>
                  </a:schemeClr>
                </a:solidFill>
              </a:rPr>
              <a:t> </a:t>
            </a:r>
            <a:r>
              <a:rPr lang="de-DE" sz="1800" dirty="0">
                <a:solidFill>
                  <a:schemeClr val="tx1">
                    <a:lumMod val="75000"/>
                    <a:lumOff val="25000"/>
                  </a:schemeClr>
                </a:solidFill>
              </a:rPr>
              <a:t>(Specht-</a:t>
            </a:r>
            <a:r>
              <a:rPr lang="de-DE" sz="1800" dirty="0" err="1">
                <a:solidFill>
                  <a:schemeClr val="tx1">
                    <a:lumMod val="75000"/>
                    <a:lumOff val="25000"/>
                  </a:schemeClr>
                </a:solidFill>
              </a:rPr>
              <a:t>Tomann</a:t>
            </a:r>
            <a:r>
              <a:rPr lang="de-DE" sz="1800" dirty="0">
                <a:solidFill>
                  <a:schemeClr val="tx1">
                    <a:lumMod val="75000"/>
                    <a:lumOff val="25000"/>
                  </a:schemeClr>
                </a:solidFill>
              </a:rPr>
              <a:t>, 2009)</a:t>
            </a:r>
          </a:p>
          <a:p>
            <a:pPr marL="0" indent="0">
              <a:spcBef>
                <a:spcPct val="30000"/>
              </a:spcBef>
              <a:buNone/>
              <a:defRPr/>
            </a:pPr>
            <a:r>
              <a:rPr lang="de-DE" sz="2400" u="sng" dirty="0">
                <a:solidFill>
                  <a:schemeClr val="tx1">
                    <a:lumMod val="75000"/>
                    <a:lumOff val="25000"/>
                  </a:schemeClr>
                </a:solidFill>
              </a:rPr>
              <a:t>Ziel des Projekts</a:t>
            </a:r>
          </a:p>
          <a:p>
            <a:pPr lvl="1">
              <a:spcBef>
                <a:spcPct val="30000"/>
              </a:spcBef>
              <a:buFont typeface="Arial" panose="020B0604020202020204" pitchFamily="34" charset="0"/>
              <a:buChar char="•"/>
              <a:defRPr/>
            </a:pPr>
            <a:r>
              <a:rPr lang="de-DE" sz="2400" b="1" dirty="0">
                <a:solidFill>
                  <a:schemeClr val="tx1">
                    <a:lumMod val="75000"/>
                    <a:lumOff val="25000"/>
                  </a:schemeClr>
                </a:solidFill>
              </a:rPr>
              <a:t>Angebot</a:t>
            </a:r>
            <a:r>
              <a:rPr lang="de-DE" sz="2400" dirty="0">
                <a:solidFill>
                  <a:schemeClr val="tx1">
                    <a:lumMod val="75000"/>
                    <a:lumOff val="25000"/>
                  </a:schemeClr>
                </a:solidFill>
              </a:rPr>
              <a:t> zur Förderung aktiver Teilhabe und Lebensqualität von Menschen im Alter</a:t>
            </a:r>
          </a:p>
        </p:txBody>
      </p:sp>
      <p:pic>
        <p:nvPicPr>
          <p:cNvPr id="4" name="Picture 4" descr="logobmbf"/>
          <p:cNvPicPr>
            <a:picLocks noChangeAspect="1" noChangeArrowheads="1"/>
          </p:cNvPicPr>
          <p:nvPr/>
        </p:nvPicPr>
        <p:blipFill rotWithShape="1">
          <a:blip r:embed="rId3"/>
          <a:srcRect b="11911"/>
          <a:stretch/>
        </p:blipFill>
        <p:spPr bwMode="auto">
          <a:xfrm>
            <a:off x="8001000" y="925109"/>
            <a:ext cx="2667000" cy="1651460"/>
          </a:xfrm>
          <a:prstGeom prst="rect">
            <a:avLst/>
          </a:prstGeom>
          <a:noFill/>
          <a:ln w="9525">
            <a:noFill/>
            <a:miter lim="800000"/>
            <a:headEnd/>
            <a:tailEnd/>
          </a:ln>
        </p:spPr>
      </p:pic>
      <p:sp>
        <p:nvSpPr>
          <p:cNvPr id="8" name="Untertitel 2"/>
          <p:cNvSpPr txBox="1">
            <a:spLocks/>
          </p:cNvSpPr>
          <p:nvPr/>
        </p:nvSpPr>
        <p:spPr bwMode="auto">
          <a:xfrm>
            <a:off x="7696200" y="6344056"/>
            <a:ext cx="4063834" cy="2642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0000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400">
                <a:solidFill>
                  <a:srgbClr val="000066"/>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rgbClr val="000066"/>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400">
                <a:solidFill>
                  <a:srgbClr val="0000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400">
                <a:solidFill>
                  <a:srgbClr val="0000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None/>
              <a:tabLst>
                <a:tab pos="92075" algn="l"/>
              </a:tabLst>
            </a:pPr>
            <a:r>
              <a:rPr lang="en-US" altLang="de-DE" sz="1050" dirty="0">
                <a:solidFill>
                  <a:schemeClr val="tx1">
                    <a:lumMod val="85000"/>
                    <a:lumOff val="15000"/>
                  </a:schemeClr>
                </a:solidFill>
              </a:rPr>
              <a:t>KH Mainz: FKZ 13FH515SA7 / OTH Regensburg: FKZ 13FH515SB7 </a:t>
            </a:r>
            <a:r>
              <a:rPr lang="de-DE" sz="1050" dirty="0">
                <a:solidFill>
                  <a:srgbClr val="414141"/>
                </a:solidFill>
              </a:rPr>
              <a:t/>
            </a:r>
            <a:br>
              <a:rPr lang="de-DE" sz="1050" dirty="0">
                <a:solidFill>
                  <a:srgbClr val="414141"/>
                </a:solidFill>
              </a:rPr>
            </a:br>
            <a:endParaRPr lang="de-DE" sz="1050" dirty="0">
              <a:solidFill>
                <a:srgbClr val="414141"/>
              </a:solidFill>
            </a:endParaRPr>
          </a:p>
        </p:txBody>
      </p:sp>
    </p:spTree>
    <p:extLst>
      <p:ext uri="{BB962C8B-B14F-4D97-AF65-F5344CB8AC3E}">
        <p14:creationId xmlns:p14="http://schemas.microsoft.com/office/powerpoint/2010/main" val="37143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App-Entwicklung</a:t>
            </a:r>
          </a:p>
        </p:txBody>
      </p:sp>
      <p:pic>
        <p:nvPicPr>
          <p:cNvPr id="33" name="Inhaltsplatzhalter 3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51724" y="1371601"/>
            <a:ext cx="5063676" cy="4525963"/>
          </a:xfrm>
          <a:prstGeom prst="rect">
            <a:avLst/>
          </a:prstGeom>
        </p:spPr>
      </p:pic>
      <p:sp>
        <p:nvSpPr>
          <p:cNvPr id="5" name="Textfeld 4"/>
          <p:cNvSpPr txBox="1"/>
          <p:nvPr/>
        </p:nvSpPr>
        <p:spPr>
          <a:xfrm>
            <a:off x="9566724" y="5791200"/>
            <a:ext cx="2168076" cy="338554"/>
          </a:xfrm>
          <a:prstGeom prst="rect">
            <a:avLst/>
          </a:prstGeom>
          <a:noFill/>
        </p:spPr>
        <p:txBody>
          <a:bodyPr wrap="square" rtlCol="0">
            <a:spAutoFit/>
          </a:bodyPr>
          <a:lstStyle/>
          <a:p>
            <a:r>
              <a:rPr lang="de-DE" sz="1600" dirty="0">
                <a:latin typeface="Calibri" panose="020F0502020204030204" pitchFamily="34" charset="0"/>
                <a:cs typeface="Calibri" panose="020F0502020204030204" pitchFamily="34" charset="0"/>
              </a:rPr>
              <a:t>(Lauer et al., 2021)</a:t>
            </a:r>
          </a:p>
        </p:txBody>
      </p:sp>
      <p:sp>
        <p:nvSpPr>
          <p:cNvPr id="3" name="Abgerundetes Rechteck 2"/>
          <p:cNvSpPr/>
          <p:nvPr/>
        </p:nvSpPr>
        <p:spPr>
          <a:xfrm>
            <a:off x="762000" y="2362200"/>
            <a:ext cx="2438400" cy="914400"/>
          </a:xfrm>
          <a:prstGeom prst="roundRect">
            <a:avLst/>
          </a:prstGeom>
          <a:solidFill>
            <a:srgbClr val="8CC061">
              <a:alpha val="60000"/>
            </a:srgbClr>
          </a:solid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alibri" panose="020F0502020204030204" pitchFamily="34" charset="0"/>
                <a:cs typeface="Calibri" panose="020F0502020204030204" pitchFamily="34" charset="0"/>
              </a:rPr>
              <a:t>Design-</a:t>
            </a:r>
            <a:r>
              <a:rPr lang="de-DE" sz="2400" dirty="0" err="1">
                <a:solidFill>
                  <a:schemeClr val="tx1"/>
                </a:solidFill>
                <a:latin typeface="Calibri" panose="020F0502020204030204" pitchFamily="34" charset="0"/>
                <a:cs typeface="Calibri" panose="020F0502020204030204" pitchFamily="34" charset="0"/>
              </a:rPr>
              <a:t>Thinking</a:t>
            </a:r>
            <a:endParaRPr lang="de-DE" sz="2400" dirty="0">
              <a:solidFill>
                <a:schemeClr val="tx1"/>
              </a:solidFill>
              <a:latin typeface="Calibri" panose="020F0502020204030204" pitchFamily="34" charset="0"/>
              <a:cs typeface="Calibri" panose="020F0502020204030204" pitchFamily="34" charset="0"/>
            </a:endParaRPr>
          </a:p>
        </p:txBody>
      </p:sp>
      <p:sp>
        <p:nvSpPr>
          <p:cNvPr id="7" name="Abgerundetes Rechteck 6"/>
          <p:cNvSpPr/>
          <p:nvPr/>
        </p:nvSpPr>
        <p:spPr>
          <a:xfrm>
            <a:off x="9144000" y="2362200"/>
            <a:ext cx="2438400" cy="914400"/>
          </a:xfrm>
          <a:prstGeom prst="roundRect">
            <a:avLst/>
          </a:prstGeom>
          <a:solidFill>
            <a:srgbClr val="8CC061">
              <a:alpha val="60000"/>
            </a:srgbClr>
          </a:solid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alibri" panose="020F0502020204030204" pitchFamily="34" charset="0"/>
                <a:cs typeface="Calibri" panose="020F0502020204030204" pitchFamily="34" charset="0"/>
              </a:rPr>
              <a:t>Usability-Testung</a:t>
            </a:r>
          </a:p>
        </p:txBody>
      </p:sp>
      <p:sp>
        <p:nvSpPr>
          <p:cNvPr id="9" name="Abgerundetes Rechteck 8"/>
          <p:cNvSpPr/>
          <p:nvPr/>
        </p:nvSpPr>
        <p:spPr>
          <a:xfrm>
            <a:off x="762000" y="3569368"/>
            <a:ext cx="2438400" cy="838200"/>
          </a:xfrm>
          <a:prstGeom prst="roundRect">
            <a:avLst/>
          </a:prstGeom>
          <a:no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alibri" panose="020F0502020204030204" pitchFamily="34" charset="0"/>
                <a:cs typeface="Calibri" panose="020F0502020204030204" pitchFamily="34" charset="0"/>
              </a:rPr>
              <a:t>Erstellung von Prototypen</a:t>
            </a:r>
          </a:p>
        </p:txBody>
      </p:sp>
      <p:sp>
        <p:nvSpPr>
          <p:cNvPr id="10" name="Abgerundetes Rechteck 9"/>
          <p:cNvSpPr/>
          <p:nvPr/>
        </p:nvSpPr>
        <p:spPr>
          <a:xfrm>
            <a:off x="9144000" y="3574534"/>
            <a:ext cx="2438400" cy="833034"/>
          </a:xfrm>
          <a:prstGeom prst="roundRect">
            <a:avLst/>
          </a:prstGeom>
          <a:no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Calibri" panose="020F0502020204030204" pitchFamily="34" charset="0"/>
                <a:cs typeface="Calibri" panose="020F0502020204030204" pitchFamily="34" charset="0"/>
              </a:rPr>
              <a:t>Anwendungs-freundlichkeit</a:t>
            </a:r>
          </a:p>
        </p:txBody>
      </p:sp>
      <p:sp>
        <p:nvSpPr>
          <p:cNvPr id="11" name="Abgerundetes Rechteck 10"/>
          <p:cNvSpPr/>
          <p:nvPr/>
        </p:nvSpPr>
        <p:spPr>
          <a:xfrm>
            <a:off x="4038600" y="4953000"/>
            <a:ext cx="3733800" cy="533400"/>
          </a:xfrm>
          <a:prstGeom prst="roundRect">
            <a:avLst/>
          </a:prstGeom>
          <a:noFill/>
          <a:ln w="50800">
            <a:solidFill>
              <a:srgbClr val="A50021">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bgerundetes Rechteck 12"/>
          <p:cNvSpPr/>
          <p:nvPr/>
        </p:nvSpPr>
        <p:spPr>
          <a:xfrm>
            <a:off x="4038600" y="5486400"/>
            <a:ext cx="4114800" cy="304800"/>
          </a:xfrm>
          <a:prstGeom prst="roundRect">
            <a:avLst/>
          </a:prstGeom>
          <a:noFill/>
          <a:ln w="50800">
            <a:solidFill>
              <a:srgbClr val="A50021">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13"/>
          <p:cNvSpPr/>
          <p:nvPr/>
        </p:nvSpPr>
        <p:spPr>
          <a:xfrm>
            <a:off x="3962400" y="3162301"/>
            <a:ext cx="948876" cy="407067"/>
          </a:xfrm>
          <a:prstGeom prst="roundRect">
            <a:avLst/>
          </a:prstGeom>
          <a:noFill/>
          <a:ln w="50800">
            <a:solidFill>
              <a:srgbClr val="A50021">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4876800" y="3162301"/>
            <a:ext cx="651324" cy="407067"/>
          </a:xfrm>
          <a:prstGeom prst="roundRect">
            <a:avLst/>
          </a:prstGeom>
          <a:noFill/>
          <a:ln w="50800">
            <a:solidFill>
              <a:srgbClr val="A50021">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841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1" grpId="0" animBg="1"/>
      <p:bldP spid="11" grpId="1" animBg="1"/>
      <p:bldP spid="13" grpId="0" animBg="1"/>
      <p:bldP spid="13" grpId="1" animBg="1"/>
      <p:bldP spid="14" grpId="0" animBg="1"/>
      <p:bldP spid="14" grpId="1"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App-Evaluation</a:t>
            </a:r>
          </a:p>
        </p:txBody>
      </p:sp>
      <p:sp>
        <p:nvSpPr>
          <p:cNvPr id="3" name="Inhaltsplatzhalter 2"/>
          <p:cNvSpPr>
            <a:spLocks noGrp="1"/>
          </p:cNvSpPr>
          <p:nvPr>
            <p:ph idx="1"/>
          </p:nvPr>
        </p:nvSpPr>
        <p:spPr/>
        <p:txBody>
          <a:bodyPr/>
          <a:lstStyle/>
          <a:p>
            <a:pPr marL="57150" indent="0">
              <a:buNone/>
            </a:pPr>
            <a:r>
              <a:rPr lang="de-DE" sz="2400" dirty="0"/>
              <a:t>Ergebnisse</a:t>
            </a:r>
          </a:p>
          <a:p>
            <a:pPr>
              <a:buFont typeface="Arial" panose="020B0604020202020204" pitchFamily="34" charset="0"/>
              <a:buChar char="•"/>
            </a:pPr>
            <a:r>
              <a:rPr lang="de-DE" sz="2400" b="1" dirty="0"/>
              <a:t>Aktivierung</a:t>
            </a:r>
            <a:r>
              <a:rPr lang="de-DE" sz="2400" dirty="0"/>
              <a:t> von Erinnerungsprozessen und Ressourcen</a:t>
            </a:r>
          </a:p>
          <a:p>
            <a:pPr>
              <a:buFont typeface="Arial" panose="020B0604020202020204" pitchFamily="34" charset="0"/>
              <a:buChar char="•"/>
            </a:pPr>
            <a:r>
              <a:rPr lang="de-DE" sz="2400" b="1" dirty="0"/>
              <a:t>Steigerung</a:t>
            </a:r>
            <a:r>
              <a:rPr lang="de-DE" sz="2400" dirty="0"/>
              <a:t> von </a:t>
            </a:r>
            <a:r>
              <a:rPr lang="de-DE" sz="2400" dirty="0">
                <a:solidFill>
                  <a:schemeClr val="tx1">
                    <a:lumMod val="75000"/>
                    <a:lumOff val="25000"/>
                  </a:schemeClr>
                </a:solidFill>
              </a:rPr>
              <a:t>Kommunikation</a:t>
            </a:r>
            <a:r>
              <a:rPr lang="de-DE" sz="2400" dirty="0"/>
              <a:t>, Lebensqualität und Wohlbefinden</a:t>
            </a:r>
          </a:p>
          <a:p>
            <a:pPr marL="0" indent="0">
              <a:buNone/>
            </a:pPr>
            <a:endParaRPr lang="de-DE" sz="2400" dirty="0"/>
          </a:p>
        </p:txBody>
      </p:sp>
      <p:sp>
        <p:nvSpPr>
          <p:cNvPr id="5" name="Ovale Legende 4"/>
          <p:cNvSpPr/>
          <p:nvPr/>
        </p:nvSpPr>
        <p:spPr>
          <a:xfrm>
            <a:off x="609600" y="3276598"/>
            <a:ext cx="4648200" cy="2392365"/>
          </a:xfrm>
          <a:prstGeom prst="wedgeEllipseCallout">
            <a:avLst>
              <a:gd name="adj1" fmla="val 65098"/>
              <a:gd name="adj2" fmla="val 43102"/>
            </a:avLst>
          </a:prstGeom>
          <a:solidFill>
            <a:srgbClr val="8CC061">
              <a:alpha val="60000"/>
            </a:srgbClr>
          </a:solid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i="1" dirty="0">
                <a:solidFill>
                  <a:schemeClr val="tx1"/>
                </a:solidFill>
                <a:latin typeface="Calibri" panose="020F0502020204030204" pitchFamily="34" charset="0"/>
                <a:cs typeface="Calibri" panose="020F0502020204030204" pitchFamily="34" charset="0"/>
              </a:rPr>
              <a:t>„Dass ich lockerer werde, dass ich freier denke. Ich bin plötzlich in der Erinnerung der letzten Zeit leichter. Das tut der Erinnerung schon gut.“ </a:t>
            </a:r>
          </a:p>
          <a:p>
            <a:pPr algn="ctr"/>
            <a:r>
              <a:rPr lang="de-DE" sz="2000" dirty="0">
                <a:solidFill>
                  <a:schemeClr val="tx1"/>
                </a:solidFill>
                <a:latin typeface="Calibri" panose="020F0502020204030204" pitchFamily="34" charset="0"/>
                <a:cs typeface="Calibri" panose="020F0502020204030204" pitchFamily="34" charset="0"/>
              </a:rPr>
              <a:t>(Bewohnerin, 96 Jahre) </a:t>
            </a:r>
          </a:p>
        </p:txBody>
      </p:sp>
      <p:sp>
        <p:nvSpPr>
          <p:cNvPr id="6" name="Textfeld 5"/>
          <p:cNvSpPr txBox="1"/>
          <p:nvPr/>
        </p:nvSpPr>
        <p:spPr>
          <a:xfrm>
            <a:off x="9829800" y="5897565"/>
            <a:ext cx="1905000" cy="338554"/>
          </a:xfrm>
          <a:prstGeom prst="rect">
            <a:avLst/>
          </a:prstGeom>
          <a:noFill/>
        </p:spPr>
        <p:txBody>
          <a:bodyPr wrap="square" rtlCol="0">
            <a:spAutoFit/>
          </a:bodyPr>
          <a:lstStyle/>
          <a:p>
            <a:r>
              <a:rPr lang="de-DE" sz="1600" dirty="0">
                <a:latin typeface="Calibri" panose="020F0502020204030204" pitchFamily="34" charset="0"/>
                <a:cs typeface="Calibri" panose="020F0502020204030204" pitchFamily="34" charset="0"/>
              </a:rPr>
              <a:t>(</a:t>
            </a:r>
            <a:r>
              <a:rPr lang="de-DE" sz="1600" dirty="0" err="1">
                <a:latin typeface="Calibri" panose="020F0502020204030204" pitchFamily="34" charset="0"/>
                <a:cs typeface="Calibri" panose="020F0502020204030204" pitchFamily="34" charset="0"/>
              </a:rPr>
              <a:t>Leusch</a:t>
            </a:r>
            <a:r>
              <a:rPr lang="de-DE" sz="1600" dirty="0">
                <a:latin typeface="Calibri" panose="020F0502020204030204" pitchFamily="34" charset="0"/>
                <a:cs typeface="Calibri" panose="020F0502020204030204" pitchFamily="34" charset="0"/>
              </a:rPr>
              <a:t> et al., 2022)</a:t>
            </a:r>
          </a:p>
        </p:txBody>
      </p:sp>
      <p:sp>
        <p:nvSpPr>
          <p:cNvPr id="7" name="Ovale Legende 6"/>
          <p:cNvSpPr/>
          <p:nvPr/>
        </p:nvSpPr>
        <p:spPr>
          <a:xfrm>
            <a:off x="6172200" y="2941321"/>
            <a:ext cx="5410200" cy="2925763"/>
          </a:xfrm>
          <a:prstGeom prst="wedgeEllipseCallout">
            <a:avLst>
              <a:gd name="adj1" fmla="val -48917"/>
              <a:gd name="adj2" fmla="val 50097"/>
            </a:avLst>
          </a:prstGeom>
          <a:solidFill>
            <a:srgbClr val="8CC061">
              <a:alpha val="60000"/>
            </a:srgbClr>
          </a:solidFill>
          <a:ln>
            <a:solidFill>
              <a:srgbClr val="8CC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900" i="1" dirty="0">
                <a:solidFill>
                  <a:schemeClr val="tx1"/>
                </a:solidFill>
                <a:latin typeface="Calibri" panose="020F0502020204030204" pitchFamily="34" charset="0"/>
                <a:cs typeface="Calibri" panose="020F0502020204030204" pitchFamily="34" charset="0"/>
              </a:rPr>
              <a:t>„Wir haben uns gegenseitig im wahrsten Sinne des Wortes befruchtet mit neuen Ideen, mit neuen Denkweisen. Und das war sehr gut. War wirklich sehr gut. Hätte ich mir vorher nie vorstellen können, dass da so etwas passiert.“ </a:t>
            </a:r>
          </a:p>
          <a:p>
            <a:pPr algn="ctr"/>
            <a:r>
              <a:rPr lang="de-DE" sz="1900" dirty="0">
                <a:solidFill>
                  <a:schemeClr val="tx1"/>
                </a:solidFill>
                <a:latin typeface="Calibri" panose="020F0502020204030204" pitchFamily="34" charset="0"/>
                <a:cs typeface="Calibri" panose="020F0502020204030204" pitchFamily="34" charset="0"/>
              </a:rPr>
              <a:t>(</a:t>
            </a:r>
            <a:r>
              <a:rPr lang="de-DE" sz="1900" dirty="0" err="1">
                <a:solidFill>
                  <a:schemeClr val="tx1"/>
                </a:solidFill>
                <a:latin typeface="Calibri" panose="020F0502020204030204" pitchFamily="34" charset="0"/>
                <a:cs typeface="Calibri" panose="020F0502020204030204" pitchFamily="34" charset="0"/>
              </a:rPr>
              <a:t>Ehrenamtler</a:t>
            </a:r>
            <a:r>
              <a:rPr lang="de-DE" sz="1900" dirty="0">
                <a:solidFill>
                  <a:schemeClr val="tx1"/>
                </a:solidFill>
                <a:latin typeface="Calibri" panose="020F0502020204030204" pitchFamily="34" charset="0"/>
                <a:cs typeface="Calibri" panose="020F0502020204030204" pitchFamily="34" charset="0"/>
              </a:rPr>
              <a:t>, 75 Jahre)</a:t>
            </a:r>
          </a:p>
        </p:txBody>
      </p:sp>
    </p:spTree>
    <p:extLst>
      <p:ext uri="{BB962C8B-B14F-4D97-AF65-F5344CB8AC3E}">
        <p14:creationId xmlns:p14="http://schemas.microsoft.com/office/powerpoint/2010/main" val="341017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zögerung 3"/>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3"/>
          <p:cNvSpPr txBox="1">
            <a:spLocks noChangeArrowheads="1"/>
          </p:cNvSpPr>
          <p:nvPr/>
        </p:nvSpPr>
        <p:spPr bwMode="auto">
          <a:xfrm>
            <a:off x="5567067" y="2620964"/>
            <a:ext cx="3576933" cy="1646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178" lvl="1" indent="0">
              <a:buNone/>
            </a:pPr>
            <a:endParaRPr lang="de-DE" sz="2400" b="1" kern="0" dirty="0"/>
          </a:p>
        </p:txBody>
      </p:sp>
      <p:sp>
        <p:nvSpPr>
          <p:cNvPr id="6" name="Flussdiagramm: Verzögerung 5"/>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tx1">
                  <a:lumMod val="75000"/>
                  <a:lumOff val="25000"/>
                </a:schemeClr>
              </a:solidFill>
              <a:latin typeface="Calibri" panose="020F0502020204030204" pitchFamily="34" charset="0"/>
              <a:cs typeface="Calibri" panose="020F0502020204030204" pitchFamily="34" charset="0"/>
            </a:endParaRPr>
          </a:p>
        </p:txBody>
      </p:sp>
      <p:sp>
        <p:nvSpPr>
          <p:cNvPr id="9" name="Rectangle 3"/>
          <p:cNvSpPr txBox="1">
            <a:spLocks noChangeArrowheads="1"/>
          </p:cNvSpPr>
          <p:nvPr/>
        </p:nvSpPr>
        <p:spPr bwMode="auto">
          <a:xfrm>
            <a:off x="5657738" y="2605882"/>
            <a:ext cx="3576933" cy="1646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178" lvl="1" indent="0">
              <a:buNone/>
            </a:pPr>
            <a:endParaRPr lang="de-DE" sz="2400" b="1" kern="0" dirty="0"/>
          </a:p>
          <a:p>
            <a:pPr marL="457178" lvl="1" indent="0">
              <a:buNone/>
            </a:pPr>
            <a:r>
              <a:rPr lang="de-DE" sz="2400" kern="0" dirty="0" err="1"/>
              <a:t>BaSeTaLK</a:t>
            </a:r>
            <a:endParaRPr lang="de-DE" sz="2400" kern="0" dirty="0"/>
          </a:p>
          <a:p>
            <a:pPr marL="457178" lvl="1" indent="0">
              <a:buNone/>
            </a:pPr>
            <a:r>
              <a:rPr lang="de-DE" sz="2400" b="1" kern="0" dirty="0"/>
              <a:t>Die App</a:t>
            </a:r>
          </a:p>
          <a:p>
            <a:pPr marL="457178" lvl="1" indent="0">
              <a:buNone/>
            </a:pPr>
            <a:endParaRPr lang="de-DE" sz="2400" kern="0" dirty="0"/>
          </a:p>
        </p:txBody>
      </p:sp>
    </p:spTree>
    <p:extLst>
      <p:ext uri="{BB962C8B-B14F-4D97-AF65-F5344CB8AC3E}">
        <p14:creationId xmlns:p14="http://schemas.microsoft.com/office/powerpoint/2010/main" val="2772464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1617</Words>
  <Application>Microsoft Office PowerPoint</Application>
  <PresentationFormat>Breitbild</PresentationFormat>
  <Paragraphs>184</Paragraphs>
  <Slides>15</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Wingdings</vt:lpstr>
      <vt:lpstr>Standarddesign</vt:lpstr>
      <vt:lpstr>PowerPoint-Präsentation</vt:lpstr>
      <vt:lpstr>PowerPoint-Präsentation</vt:lpstr>
      <vt:lpstr>Entstehung</vt:lpstr>
      <vt:lpstr>Kooperation Hochschulen - Projektleitung</vt:lpstr>
      <vt:lpstr>Kooperation Hochschulen – Wissenschaftliche Mitarbeit</vt:lpstr>
      <vt:lpstr>Das Forschungsprojekt</vt:lpstr>
      <vt:lpstr>Die App-Entwicklung</vt:lpstr>
      <vt:lpstr>Die App-Evaluation</vt:lpstr>
      <vt:lpstr>PowerPoint-Präsentation</vt:lpstr>
      <vt:lpstr>Die BaSeTaLK-App</vt:lpstr>
      <vt:lpstr>Virtuelle Ausflüge machen</vt:lpstr>
      <vt:lpstr>Die Startseite</vt:lpstr>
      <vt:lpstr>Der Ort „Garten“ – Ein Beispiel</vt:lpstr>
      <vt:lpstr>Modul 1: Take-Home-Message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Friedericke Hardering</dc:creator>
  <cp:lastModifiedBy>Almut Plath</cp:lastModifiedBy>
  <cp:revision>1493</cp:revision>
  <cp:lastPrinted>2018-12-17T10:36:54Z</cp:lastPrinted>
  <dcterms:created xsi:type="dcterms:W3CDTF">1601-01-01T00:00:00Z</dcterms:created>
  <dcterms:modified xsi:type="dcterms:W3CDTF">2023-08-02T08:37:33Z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