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793" r:id="rId2"/>
    <p:sldId id="794" r:id="rId3"/>
    <p:sldId id="795" r:id="rId4"/>
    <p:sldId id="796" r:id="rId5"/>
    <p:sldId id="797" r:id="rId6"/>
    <p:sldId id="798" r:id="rId7"/>
    <p:sldId id="799" r:id="rId8"/>
    <p:sldId id="800" r:id="rId9"/>
    <p:sldId id="801" r:id="rId10"/>
    <p:sldId id="807" r:id="rId11"/>
    <p:sldId id="808" r:id="rId12"/>
    <p:sldId id="802" r:id="rId13"/>
  </p:sldIdLst>
  <p:sldSz cx="12192000" cy="6858000"/>
  <p:notesSz cx="6797675" cy="9928225"/>
  <p:embeddedFontLst>
    <p:embeddedFont>
      <p:font typeface="Calibri" panose="020F0502020204030204" pitchFamily="34" charset="0"/>
      <p:regular r:id="rId16"/>
      <p:bold r:id="rId17"/>
      <p:italic r:id="rId18"/>
      <p:boldItalic r:id="rId19"/>
    </p:embeddedFont>
    <p:embeddedFont>
      <p:font typeface="Utsaah" panose="020B0604020202020204" pitchFamily="34" charset="0"/>
      <p:regular r:id="rId20"/>
      <p:bold r:id="rId21"/>
      <p:italic r:id="rId22"/>
      <p:boldItalic r:id="rId23"/>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27">
          <p15:clr>
            <a:srgbClr val="A4A3A4"/>
          </p15:clr>
        </p15:guide>
        <p15:guide id="4"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B2C308-E5B7-E60E-7DF1-08322EFC94E8}" name="Sabine Corsten" initials="4" userId="Sabine Corst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mpf" initials="" lastIdx="6" clrIdx="0"/>
  <p:cmAuthor id="1" name="Sabine Corsten" initials="SC" lastIdx="9" clrIdx="1"/>
  <p:cmAuthor id="2" name="Norina Lauer" initials="NL" lastIdx="3" clrIdx="2"/>
  <p:cmAuthor id="3" name="Matthias Lutz-Kopp" initials="ML" lastIdx="5" clrIdx="3"/>
  <p:cmAuthor id="4" name="Johanna Coppers" initials="JC" lastIdx="6" clrIdx="4">
    <p:extLst>
      <p:ext uri="{19B8F6BF-5375-455C-9EA6-DF929625EA0E}">
        <p15:presenceInfo xmlns:p15="http://schemas.microsoft.com/office/powerpoint/2012/main" userId="Johanna Copp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061"/>
    <a:srgbClr val="5EA6C6"/>
    <a:srgbClr val="3399FF"/>
    <a:srgbClr val="0033CC"/>
    <a:srgbClr val="003399"/>
    <a:srgbClr val="BFBFBF"/>
    <a:srgbClr val="F2F2F2"/>
    <a:srgbClr val="B9D99F"/>
    <a:srgbClr val="CEEAB0"/>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5F421-677E-48D8-AAA3-B317385B686B}" v="766" dt="2023-08-02T02:59:13.68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39" autoAdjust="0"/>
    <p:restoredTop sz="58639" autoAdjust="0"/>
  </p:normalViewPr>
  <p:slideViewPr>
    <p:cSldViewPr>
      <p:cViewPr varScale="1">
        <p:scale>
          <a:sx n="62" d="100"/>
          <a:sy n="62" d="100"/>
        </p:scale>
        <p:origin x="105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970" y="-108"/>
      </p:cViewPr>
      <p:guideLst>
        <p:guide orient="horz" pos="3224"/>
        <p:guide pos="2236"/>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ut Plath" userId="1e9cb491ac4d4e83" providerId="LiveId" clId="{C805F421-677E-48D8-AAA3-B317385B686B}"/>
    <pc:docChg chg="undo redo custSel addSld delSld modSld modMainMaster">
      <pc:chgData name="Almut Plath" userId="1e9cb491ac4d4e83" providerId="LiveId" clId="{C805F421-677E-48D8-AAA3-B317385B686B}" dt="2023-08-02T04:09:49.967" v="4066" actId="20577"/>
      <pc:docMkLst>
        <pc:docMk/>
      </pc:docMkLst>
      <pc:sldChg chg="modSp mod modNotesTx">
        <pc:chgData name="Almut Plath" userId="1e9cb491ac4d4e83" providerId="LiveId" clId="{C805F421-677E-48D8-AAA3-B317385B686B}" dt="2023-08-02T01:24:46.918" v="257" actId="20577"/>
        <pc:sldMkLst>
          <pc:docMk/>
          <pc:sldMk cId="194539939" sldId="793"/>
        </pc:sldMkLst>
        <pc:spChg chg="mod">
          <ac:chgData name="Almut Plath" userId="1e9cb491ac4d4e83" providerId="LiveId" clId="{C805F421-677E-48D8-AAA3-B317385B686B}" dt="2023-08-02T00:52:12.858" v="87" actId="1035"/>
          <ac:spMkLst>
            <pc:docMk/>
            <pc:sldMk cId="194539939" sldId="793"/>
            <ac:spMk id="5" creationId="{00000000-0000-0000-0000-000000000000}"/>
          </ac:spMkLst>
        </pc:spChg>
      </pc:sldChg>
      <pc:sldChg chg="modSp modAnim modNotesTx">
        <pc:chgData name="Almut Plath" userId="1e9cb491ac4d4e83" providerId="LiveId" clId="{C805F421-677E-48D8-AAA3-B317385B686B}" dt="2023-08-02T01:59:28.073" v="1705" actId="114"/>
        <pc:sldMkLst>
          <pc:docMk/>
          <pc:sldMk cId="3164951796" sldId="794"/>
        </pc:sldMkLst>
        <pc:spChg chg="mod">
          <ac:chgData name="Almut Plath" userId="1e9cb491ac4d4e83" providerId="LiveId" clId="{C805F421-677E-48D8-AAA3-B317385B686B}" dt="2023-08-02T01:59:28.073" v="1705" actId="114"/>
          <ac:spMkLst>
            <pc:docMk/>
            <pc:sldMk cId="3164951796" sldId="794"/>
            <ac:spMk id="4" creationId="{00000000-0000-0000-0000-000000000000}"/>
          </ac:spMkLst>
        </pc:spChg>
      </pc:sldChg>
      <pc:sldChg chg="modSp mod modAnim modNotesTx">
        <pc:chgData name="Almut Plath" userId="1e9cb491ac4d4e83" providerId="LiveId" clId="{C805F421-677E-48D8-AAA3-B317385B686B}" dt="2023-08-02T01:37:32.169" v="738" actId="1076"/>
        <pc:sldMkLst>
          <pc:docMk/>
          <pc:sldMk cId="1252036508" sldId="795"/>
        </pc:sldMkLst>
        <pc:spChg chg="mod">
          <ac:chgData name="Almut Plath" userId="1e9cb491ac4d4e83" providerId="LiveId" clId="{C805F421-677E-48D8-AAA3-B317385B686B}" dt="2023-08-02T01:31:03.970" v="414" actId="20577"/>
          <ac:spMkLst>
            <pc:docMk/>
            <pc:sldMk cId="1252036508" sldId="795"/>
            <ac:spMk id="3" creationId="{00000000-0000-0000-0000-000000000000}"/>
          </ac:spMkLst>
        </pc:spChg>
        <pc:spChg chg="mod">
          <ac:chgData name="Almut Plath" userId="1e9cb491ac4d4e83" providerId="LiveId" clId="{C805F421-677E-48D8-AAA3-B317385B686B}" dt="2023-08-02T01:31:27.418" v="422" actId="12"/>
          <ac:spMkLst>
            <pc:docMk/>
            <pc:sldMk cId="1252036508" sldId="795"/>
            <ac:spMk id="5" creationId="{00000000-0000-0000-0000-000000000000}"/>
          </ac:spMkLst>
        </pc:spChg>
        <pc:picChg chg="mod">
          <ac:chgData name="Almut Plath" userId="1e9cb491ac4d4e83" providerId="LiveId" clId="{C805F421-677E-48D8-AAA3-B317385B686B}" dt="2023-08-02T01:37:32.169" v="738" actId="1076"/>
          <ac:picMkLst>
            <pc:docMk/>
            <pc:sldMk cId="1252036508" sldId="795"/>
            <ac:picMk id="4" creationId="{00000000-0000-0000-0000-000000000000}"/>
          </ac:picMkLst>
        </pc:picChg>
      </pc:sldChg>
      <pc:sldChg chg="modSp modAnim modNotesTx">
        <pc:chgData name="Almut Plath" userId="1e9cb491ac4d4e83" providerId="LiveId" clId="{C805F421-677E-48D8-AAA3-B317385B686B}" dt="2023-08-02T01:59:24.855" v="1704" actId="114"/>
        <pc:sldMkLst>
          <pc:docMk/>
          <pc:sldMk cId="753470461" sldId="796"/>
        </pc:sldMkLst>
        <pc:spChg chg="mod">
          <ac:chgData name="Almut Plath" userId="1e9cb491ac4d4e83" providerId="LiveId" clId="{C805F421-677E-48D8-AAA3-B317385B686B}" dt="2023-08-02T01:59:24.855" v="1704" actId="114"/>
          <ac:spMkLst>
            <pc:docMk/>
            <pc:sldMk cId="753470461" sldId="796"/>
            <ac:spMk id="8" creationId="{00000000-0000-0000-0000-000000000000}"/>
          </ac:spMkLst>
        </pc:spChg>
      </pc:sldChg>
      <pc:sldChg chg="modSp mod modAnim modNotesTx">
        <pc:chgData name="Almut Plath" userId="1e9cb491ac4d4e83" providerId="LiveId" clId="{C805F421-677E-48D8-AAA3-B317385B686B}" dt="2023-08-02T01:52:13.410" v="1688" actId="20577"/>
        <pc:sldMkLst>
          <pc:docMk/>
          <pc:sldMk cId="1769995245" sldId="797"/>
        </pc:sldMkLst>
        <pc:spChg chg="mod">
          <ac:chgData name="Almut Plath" userId="1e9cb491ac4d4e83" providerId="LiveId" clId="{C805F421-677E-48D8-AAA3-B317385B686B}" dt="2023-08-02T01:49:45.412" v="1615" actId="12789"/>
          <ac:spMkLst>
            <pc:docMk/>
            <pc:sldMk cId="1769995245" sldId="797"/>
            <ac:spMk id="6" creationId="{00000000-0000-0000-0000-000000000000}"/>
          </ac:spMkLst>
        </pc:spChg>
        <pc:spChg chg="mod">
          <ac:chgData name="Almut Plath" userId="1e9cb491ac4d4e83" providerId="LiveId" clId="{C805F421-677E-48D8-AAA3-B317385B686B}" dt="2023-08-02T01:49:45.412" v="1615" actId="12789"/>
          <ac:spMkLst>
            <pc:docMk/>
            <pc:sldMk cId="1769995245" sldId="797"/>
            <ac:spMk id="7" creationId="{00000000-0000-0000-0000-000000000000}"/>
          </ac:spMkLst>
        </pc:spChg>
        <pc:spChg chg="mod">
          <ac:chgData name="Almut Plath" userId="1e9cb491ac4d4e83" providerId="LiveId" clId="{C805F421-677E-48D8-AAA3-B317385B686B}" dt="2023-08-02T01:49:45.412" v="1615" actId="12789"/>
          <ac:spMkLst>
            <pc:docMk/>
            <pc:sldMk cId="1769995245" sldId="797"/>
            <ac:spMk id="8" creationId="{00000000-0000-0000-0000-000000000000}"/>
          </ac:spMkLst>
        </pc:spChg>
        <pc:graphicFrameChg chg="mod modGraphic">
          <ac:chgData name="Almut Plath" userId="1e9cb491ac4d4e83" providerId="LiveId" clId="{C805F421-677E-48D8-AAA3-B317385B686B}" dt="2023-08-02T01:50:20.171" v="1619" actId="14734"/>
          <ac:graphicFrameMkLst>
            <pc:docMk/>
            <pc:sldMk cId="1769995245" sldId="797"/>
            <ac:graphicFrameMk id="5" creationId="{00000000-0000-0000-0000-000000000000}"/>
          </ac:graphicFrameMkLst>
        </pc:graphicFrameChg>
      </pc:sldChg>
      <pc:sldChg chg="modSp mod modNotesTx">
        <pc:chgData name="Almut Plath" userId="1e9cb491ac4d4e83" providerId="LiveId" clId="{C805F421-677E-48D8-AAA3-B317385B686B}" dt="2023-08-02T02:15:33.983" v="2305" actId="20577"/>
        <pc:sldMkLst>
          <pc:docMk/>
          <pc:sldMk cId="2876697827" sldId="798"/>
        </pc:sldMkLst>
        <pc:spChg chg="mod">
          <ac:chgData name="Almut Plath" userId="1e9cb491ac4d4e83" providerId="LiveId" clId="{C805F421-677E-48D8-AAA3-B317385B686B}" dt="2023-08-02T02:00:02.621" v="1747" actId="20577"/>
          <ac:spMkLst>
            <pc:docMk/>
            <pc:sldMk cId="2876697827" sldId="798"/>
            <ac:spMk id="3" creationId="{00000000-0000-0000-0000-000000000000}"/>
          </ac:spMkLst>
        </pc:spChg>
      </pc:sldChg>
      <pc:sldChg chg="delSp modSp add del mod modShow modNotes modNotesTx">
        <pc:chgData name="Almut Plath" userId="1e9cb491ac4d4e83" providerId="LiveId" clId="{C805F421-677E-48D8-AAA3-B317385B686B}" dt="2023-08-02T02:53:21.502" v="3784"/>
        <pc:sldMkLst>
          <pc:docMk/>
          <pc:sldMk cId="2949170330" sldId="799"/>
        </pc:sldMkLst>
        <pc:spChg chg="mod">
          <ac:chgData name="Almut Plath" userId="1e9cb491ac4d4e83" providerId="LiveId" clId="{C805F421-677E-48D8-AAA3-B317385B686B}" dt="2023-08-02T02:53:21.502" v="3784"/>
          <ac:spMkLst>
            <pc:docMk/>
            <pc:sldMk cId="2949170330" sldId="799"/>
            <ac:spMk id="3" creationId="{00000000-0000-0000-0000-000000000000}"/>
          </ac:spMkLst>
        </pc:spChg>
        <pc:spChg chg="del mod">
          <ac:chgData name="Almut Plath" userId="1e9cb491ac4d4e83" providerId="LiveId" clId="{C805F421-677E-48D8-AAA3-B317385B686B}" dt="2023-08-02T02:14:00.345" v="2275" actId="478"/>
          <ac:spMkLst>
            <pc:docMk/>
            <pc:sldMk cId="2949170330" sldId="799"/>
            <ac:spMk id="4" creationId="{00000000-0000-0000-0000-000000000000}"/>
          </ac:spMkLst>
        </pc:spChg>
      </pc:sldChg>
      <pc:sldChg chg="delSp modSp mod modAnim modNotesTx">
        <pc:chgData name="Almut Plath" userId="1e9cb491ac4d4e83" providerId="LiveId" clId="{C805F421-677E-48D8-AAA3-B317385B686B}" dt="2023-08-02T02:24:23.826" v="2945" actId="20577"/>
        <pc:sldMkLst>
          <pc:docMk/>
          <pc:sldMk cId="3113548632" sldId="800"/>
        </pc:sldMkLst>
        <pc:spChg chg="mod">
          <ac:chgData name="Almut Plath" userId="1e9cb491ac4d4e83" providerId="LiveId" clId="{C805F421-677E-48D8-AAA3-B317385B686B}" dt="2023-08-02T02:07:45.529" v="2207" actId="20577"/>
          <ac:spMkLst>
            <pc:docMk/>
            <pc:sldMk cId="3113548632" sldId="800"/>
            <ac:spMk id="3" creationId="{00000000-0000-0000-0000-000000000000}"/>
          </ac:spMkLst>
        </pc:spChg>
        <pc:spChg chg="del">
          <ac:chgData name="Almut Plath" userId="1e9cb491ac4d4e83" providerId="LiveId" clId="{C805F421-677E-48D8-AAA3-B317385B686B}" dt="2023-08-02T02:07:58.267" v="2208" actId="478"/>
          <ac:spMkLst>
            <pc:docMk/>
            <pc:sldMk cId="3113548632" sldId="800"/>
            <ac:spMk id="4" creationId="{00000000-0000-0000-0000-000000000000}"/>
          </ac:spMkLst>
        </pc:spChg>
      </pc:sldChg>
      <pc:sldChg chg="modSp mod modNotesTx">
        <pc:chgData name="Almut Plath" userId="1e9cb491ac4d4e83" providerId="LiveId" clId="{C805F421-677E-48D8-AAA3-B317385B686B}" dt="2023-08-02T02:25:40.349" v="3021" actId="20577"/>
        <pc:sldMkLst>
          <pc:docMk/>
          <pc:sldMk cId="3157282614" sldId="801"/>
        </pc:sldMkLst>
        <pc:spChg chg="mod">
          <ac:chgData name="Almut Plath" userId="1e9cb491ac4d4e83" providerId="LiveId" clId="{C805F421-677E-48D8-AAA3-B317385B686B}" dt="2023-08-02T02:09:15.501" v="2224" actId="1076"/>
          <ac:spMkLst>
            <pc:docMk/>
            <pc:sldMk cId="3157282614" sldId="801"/>
            <ac:spMk id="5" creationId="{00000000-0000-0000-0000-000000000000}"/>
          </ac:spMkLst>
        </pc:spChg>
        <pc:spChg chg="mod">
          <ac:chgData name="Almut Plath" userId="1e9cb491ac4d4e83" providerId="LiveId" clId="{C805F421-677E-48D8-AAA3-B317385B686B}" dt="2023-08-02T02:09:57.382" v="2227" actId="1076"/>
          <ac:spMkLst>
            <pc:docMk/>
            <pc:sldMk cId="3157282614" sldId="801"/>
            <ac:spMk id="6" creationId="{00000000-0000-0000-0000-000000000000}"/>
          </ac:spMkLst>
        </pc:spChg>
        <pc:picChg chg="mod">
          <ac:chgData name="Almut Plath" userId="1e9cb491ac4d4e83" providerId="LiveId" clId="{C805F421-677E-48D8-AAA3-B317385B686B}" dt="2023-08-02T02:09:03.173" v="2222" actId="1076"/>
          <ac:picMkLst>
            <pc:docMk/>
            <pc:sldMk cId="3157282614" sldId="801"/>
            <ac:picMk id="4" creationId="{00000000-0000-0000-0000-000000000000}"/>
          </ac:picMkLst>
        </pc:picChg>
      </pc:sldChg>
      <pc:sldChg chg="modSp mod modNotesTx">
        <pc:chgData name="Almut Plath" userId="1e9cb491ac4d4e83" providerId="LiveId" clId="{C805F421-677E-48D8-AAA3-B317385B686B}" dt="2023-08-02T02:59:57.256" v="4063" actId="20577"/>
        <pc:sldMkLst>
          <pc:docMk/>
          <pc:sldMk cId="4065896261" sldId="802"/>
        </pc:sldMkLst>
        <pc:spChg chg="mod">
          <ac:chgData name="Almut Plath" userId="1e9cb491ac4d4e83" providerId="LiveId" clId="{C805F421-677E-48D8-AAA3-B317385B686B}" dt="2023-08-02T01:40:30.241" v="893" actId="14100"/>
          <ac:spMkLst>
            <pc:docMk/>
            <pc:sldMk cId="4065896261" sldId="802"/>
            <ac:spMk id="6" creationId="{00000000-0000-0000-0000-000000000000}"/>
          </ac:spMkLst>
        </pc:spChg>
      </pc:sldChg>
      <pc:sldChg chg="modSp mod modAnim modNotes modNotesTx">
        <pc:chgData name="Almut Plath" userId="1e9cb491ac4d4e83" providerId="LiveId" clId="{C805F421-677E-48D8-AAA3-B317385B686B}" dt="2023-08-02T04:09:49.967" v="4066" actId="20577"/>
        <pc:sldMkLst>
          <pc:docMk/>
          <pc:sldMk cId="3980644876" sldId="807"/>
        </pc:sldMkLst>
        <pc:spChg chg="mod">
          <ac:chgData name="Almut Plath" userId="1e9cb491ac4d4e83" providerId="LiveId" clId="{C805F421-677E-48D8-AAA3-B317385B686B}" dt="2023-08-02T02:35:24.790" v="3118" actId="20577"/>
          <ac:spMkLst>
            <pc:docMk/>
            <pc:sldMk cId="3980644876" sldId="807"/>
            <ac:spMk id="3" creationId="{00000000-0000-0000-0000-000000000000}"/>
          </ac:spMkLst>
        </pc:spChg>
      </pc:sldChg>
      <pc:sldChg chg="modSp mod modAnim modNotesTx">
        <pc:chgData name="Almut Plath" userId="1e9cb491ac4d4e83" providerId="LiveId" clId="{C805F421-677E-48D8-AAA3-B317385B686B}" dt="2023-08-02T02:59:13.687" v="4048" actId="20577"/>
        <pc:sldMkLst>
          <pc:docMk/>
          <pc:sldMk cId="3720307378" sldId="808"/>
        </pc:sldMkLst>
        <pc:spChg chg="mod">
          <ac:chgData name="Almut Plath" userId="1e9cb491ac4d4e83" providerId="LiveId" clId="{C805F421-677E-48D8-AAA3-B317385B686B}" dt="2023-08-02T01:44:29.850" v="1376" actId="20577"/>
          <ac:spMkLst>
            <pc:docMk/>
            <pc:sldMk cId="3720307378" sldId="808"/>
            <ac:spMk id="2" creationId="{00000000-0000-0000-0000-000000000000}"/>
          </ac:spMkLst>
        </pc:spChg>
        <pc:spChg chg="mod">
          <ac:chgData name="Almut Plath" userId="1e9cb491ac4d4e83" providerId="LiveId" clId="{C805F421-677E-48D8-AAA3-B317385B686B}" dt="2023-08-02T02:59:13.687" v="4048" actId="20577"/>
          <ac:spMkLst>
            <pc:docMk/>
            <pc:sldMk cId="3720307378" sldId="808"/>
            <ac:spMk id="4" creationId="{00000000-0000-0000-0000-000000000000}"/>
          </ac:spMkLst>
        </pc:spChg>
      </pc:sldChg>
      <pc:sldMasterChg chg="modSldLayout">
        <pc:chgData name="Almut Plath" userId="1e9cb491ac4d4e83" providerId="LiveId" clId="{C805F421-677E-48D8-AAA3-B317385B686B}" dt="2023-08-02T00:52:59.107" v="151" actId="20577"/>
        <pc:sldMasterMkLst>
          <pc:docMk/>
          <pc:sldMasterMk cId="0" sldId="2147483648"/>
        </pc:sldMasterMkLst>
        <pc:sldLayoutChg chg="modSp mod">
          <pc:chgData name="Almut Plath" userId="1e9cb491ac4d4e83" providerId="LiveId" clId="{C805F421-677E-48D8-AAA3-B317385B686B}" dt="2023-08-02T00:52:59.107" v="151" actId="20577"/>
          <pc:sldLayoutMkLst>
            <pc:docMk/>
            <pc:sldMasterMk cId="0" sldId="2147483648"/>
            <pc:sldLayoutMk cId="0" sldId="2147483652"/>
          </pc:sldLayoutMkLst>
          <pc:spChg chg="mod">
            <ac:chgData name="Almut Plath" userId="1e9cb491ac4d4e83" providerId="LiveId" clId="{C805F421-677E-48D8-AAA3-B317385B686B}" dt="2023-08-02T00:52:59.107" v="151" actId="20577"/>
            <ac:spMkLst>
              <pc:docMk/>
              <pc:sldMasterMk cId="0" sldId="2147483648"/>
              <pc:sldLayoutMk cId="0" sldId="2147483652"/>
              <ac:spMk id="10"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F1E63BA5-6051-481E-A12C-6330D8019952}" type="datetimeFigureOut">
              <a:rPr lang="de-DE"/>
              <a:pPr>
                <a:defRPr/>
              </a:pPr>
              <a:t>02.08.2023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FCCAAE09-7C0F-4259-B8A5-8091DB7EE2A2}" type="slidenum">
              <a:rPr lang="de-DE"/>
              <a:pPr>
                <a:defRPr/>
              </a:pPr>
              <a:t>‹Nr.›</a:t>
            </a:fld>
            <a:endParaRPr lang="de-DE"/>
          </a:p>
        </p:txBody>
      </p:sp>
    </p:spTree>
    <p:extLst>
      <p:ext uri="{BB962C8B-B14F-4D97-AF65-F5344CB8AC3E}">
        <p14:creationId xmlns:p14="http://schemas.microsoft.com/office/powerpoint/2010/main" val="2733190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B2256B59-BAA7-42A4-8E1A-E5274D134549}" type="datetimeFigureOut">
              <a:rPr lang="de-DE"/>
              <a:pPr>
                <a:defRPr/>
              </a:pPr>
              <a:t>02.08.2023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pPr lvl="0"/>
            <a:endParaRPr lang="de-DE" noProof="0"/>
          </a:p>
        </p:txBody>
      </p:sp>
      <p:sp>
        <p:nvSpPr>
          <p:cNvPr id="5" name="Notizenplatzhalter 4"/>
          <p:cNvSpPr>
            <a:spLocks noGrp="1"/>
          </p:cNvSpPr>
          <p:nvPr>
            <p:ph type="body" sz="quarter" idx="3"/>
          </p:nvPr>
        </p:nvSpPr>
        <p:spPr>
          <a:xfrm>
            <a:off x="679451" y="4716464"/>
            <a:ext cx="5438775" cy="4467225"/>
          </a:xfrm>
          <a:prstGeom prst="rect">
            <a:avLst/>
          </a:prstGeom>
        </p:spPr>
        <p:txBody>
          <a:bodyPr vert="horz" lIns="91433" tIns="45717" rIns="91433" bIns="4571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5A744CB2-116E-4CC9-A253-B8F102A5D447}" type="slidenum">
              <a:rPr lang="de-DE"/>
              <a:pPr>
                <a:defRPr/>
              </a:pPr>
              <a:t>‹Nr.›</a:t>
            </a:fld>
            <a:endParaRPr lang="de-DE"/>
          </a:p>
        </p:txBody>
      </p:sp>
    </p:spTree>
    <p:extLst>
      <p:ext uri="{BB962C8B-B14F-4D97-AF65-F5344CB8AC3E}">
        <p14:creationId xmlns:p14="http://schemas.microsoft.com/office/powerpoint/2010/main" val="3269035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 Willkommen zu Modul 7: Wie kann ich in Biographie-Gesprächen mit Emotionen umgehen?</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a:t>
            </a:fld>
            <a:endParaRPr lang="de-DE"/>
          </a:p>
        </p:txBody>
      </p:sp>
    </p:spTree>
    <p:extLst>
      <p:ext uri="{BB962C8B-B14F-4D97-AF65-F5344CB8AC3E}">
        <p14:creationId xmlns:p14="http://schemas.microsoft.com/office/powerpoint/2010/main" val="277960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i="0" baseline="0" dirty="0"/>
              <a:t>Um als Gesprächsbegleitung im Blick zu haben, was eventuell durch gemeinsame Gespräche ausgelöst wurde; können folgende Fragen zur Selbstreflexion hilfreich sein.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i="0" baseline="0" dirty="0"/>
              <a:t>&lt;klick&gt;</a:t>
            </a:r>
          </a:p>
          <a:p>
            <a:pPr>
              <a:spcBef>
                <a:spcPts val="600"/>
              </a:spcBef>
              <a:spcAft>
                <a:spcPts val="600"/>
              </a:spcAft>
              <a:buFont typeface="Arial" panose="020B0604020202020204" pitchFamily="34" charset="0"/>
              <a:buNone/>
            </a:pPr>
            <a:r>
              <a:rPr lang="de-DE" sz="1200" dirty="0">
                <a:cs typeface="Times New Roman" panose="02020603050405020304" pitchFamily="18" charset="0"/>
              </a:rPr>
              <a:t>Wie fühle ich mich nach dem Gespräch?</a:t>
            </a:r>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de-DE" i="0" baseline="0" dirty="0"/>
              <a:t>&lt;klick&gt;</a:t>
            </a:r>
          </a:p>
          <a:p>
            <a:pPr>
              <a:spcBef>
                <a:spcPts val="600"/>
              </a:spcBef>
              <a:spcAft>
                <a:spcPts val="600"/>
              </a:spcAft>
              <a:buFont typeface="Arial" panose="020B0604020202020204" pitchFamily="34" charset="0"/>
              <a:buNone/>
            </a:pPr>
            <a:r>
              <a:rPr lang="de-DE" sz="1200" dirty="0">
                <a:cs typeface="Times New Roman" panose="02020603050405020304" pitchFamily="18" charset="0"/>
              </a:rPr>
              <a:t>Wie fühle ich mich in der Rolle des Gesprächsgegenübers?</a:t>
            </a:r>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de-DE" i="0" baseline="0" dirty="0"/>
              <a:t>&lt;klick&gt;</a:t>
            </a:r>
          </a:p>
          <a:p>
            <a:pPr>
              <a:spcBef>
                <a:spcPts val="600"/>
              </a:spcBef>
              <a:spcAft>
                <a:spcPts val="600"/>
              </a:spcAft>
              <a:buFont typeface="Arial" panose="020B0604020202020204" pitchFamily="34" charset="0"/>
              <a:buNone/>
            </a:pPr>
            <a:r>
              <a:rPr lang="de-DE" sz="1200" dirty="0">
                <a:cs typeface="Times New Roman" panose="02020603050405020304" pitchFamily="18" charset="0"/>
              </a:rPr>
              <a:t>Was würde ich zukünftig gerne an der Gesprächssituation verändern?</a:t>
            </a:r>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de-DE" i="0" baseline="0" dirty="0"/>
              <a:t>&lt;klick&gt;</a:t>
            </a:r>
          </a:p>
          <a:p>
            <a:pPr>
              <a:spcBef>
                <a:spcPts val="600"/>
              </a:spcBef>
              <a:spcAft>
                <a:spcPts val="600"/>
              </a:spcAft>
              <a:buFont typeface="Arial" panose="020B0604020202020204" pitchFamily="34" charset="0"/>
              <a:buNone/>
            </a:pPr>
            <a:r>
              <a:rPr lang="de-DE" sz="1200" dirty="0">
                <a:cs typeface="Times New Roman" panose="02020603050405020304" pitchFamily="18" charset="0"/>
              </a:rPr>
              <a:t>Welche Erzählung ist mir aus dem letzten Gespräch besonders in Erinnerung geblieben? Warum?</a:t>
            </a:r>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de-DE" i="0" baseline="0" dirty="0"/>
              <a:t>&lt;klick&gt;</a:t>
            </a:r>
          </a:p>
          <a:p>
            <a:pPr>
              <a:spcBef>
                <a:spcPts val="600"/>
              </a:spcBef>
              <a:spcAft>
                <a:spcPts val="600"/>
              </a:spcAft>
              <a:buFont typeface="Arial" panose="020B0604020202020204" pitchFamily="34" charset="0"/>
              <a:buNone/>
            </a:pPr>
            <a:r>
              <a:rPr lang="de-DE" sz="1200" dirty="0">
                <a:cs typeface="Times New Roman" panose="02020603050405020304" pitchFamily="18" charset="0"/>
              </a:rPr>
              <a:t>Wurden bei mir eigene Erinnerungen geweckt? Welche? Welche Gefühle lösen diese Erinnerungen aus?</a:t>
            </a:r>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de-DE" i="0" baseline="0" dirty="0"/>
              <a:t>&lt;klick&gt;</a:t>
            </a:r>
          </a:p>
          <a:p>
            <a:pPr>
              <a:spcBef>
                <a:spcPts val="600"/>
              </a:spcBef>
              <a:spcAft>
                <a:spcPts val="600"/>
              </a:spcAft>
              <a:buFont typeface="Arial" panose="020B0604020202020204" pitchFamily="34" charset="0"/>
              <a:buNone/>
            </a:pPr>
            <a:r>
              <a:rPr lang="de-DE" sz="1200" dirty="0">
                <a:cs typeface="Times New Roman" panose="02020603050405020304" pitchFamily="18" charset="0"/>
              </a:rPr>
              <a:t>Mit wem könnte ich darüber reden?</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10</a:t>
            </a:fld>
            <a:endParaRPr lang="de-DE"/>
          </a:p>
        </p:txBody>
      </p:sp>
    </p:spTree>
    <p:extLst>
      <p:ext uri="{BB962C8B-B14F-4D97-AF65-F5344CB8AC3E}">
        <p14:creationId xmlns:p14="http://schemas.microsoft.com/office/powerpoint/2010/main" val="139827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sz="1200" b="1" dirty="0">
                <a:solidFill>
                  <a:schemeClr val="tx1">
                    <a:lumMod val="75000"/>
                    <a:lumOff val="25000"/>
                  </a:schemeClr>
                </a:solidFill>
                <a:latin typeface="Calibri" panose="020F0502020204030204" pitchFamily="34" charset="0"/>
                <a:cs typeface="Calibri" panose="020F0502020204030204" pitchFamily="34" charset="0"/>
              </a:rPr>
              <a:t>Das sollten Sie aus Modul 7 mitnehmen: </a:t>
            </a:r>
          </a:p>
          <a:p>
            <a:pPr marL="0" indent="0">
              <a:buFont typeface="Wingdings" panose="05000000000000000000" pitchFamily="2" charset="2"/>
              <a:buNone/>
            </a:pPr>
            <a:r>
              <a:rPr lang="de-DE" sz="1200" b="1" dirty="0">
                <a:solidFill>
                  <a:schemeClr val="tx1">
                    <a:lumMod val="75000"/>
                    <a:lumOff val="25000"/>
                  </a:schemeClr>
                </a:solidFill>
                <a:latin typeface="Calibri" panose="020F0502020204030204" pitchFamily="34" charset="0"/>
                <a:cs typeface="Calibri" panose="020F0502020204030204" pitchFamily="34" charset="0"/>
              </a:rPr>
              <a:t>&lt;klick&gt;</a:t>
            </a:r>
          </a:p>
          <a:p>
            <a:pPr marL="0" indent="0">
              <a:buFont typeface="Wingdings" panose="05000000000000000000" pitchFamily="2" charset="2"/>
              <a:buNone/>
            </a:pPr>
            <a:r>
              <a:rPr lang="de-DE" sz="1200" b="1" dirty="0">
                <a:solidFill>
                  <a:schemeClr val="tx1">
                    <a:lumMod val="75000"/>
                    <a:lumOff val="25000"/>
                  </a:schemeClr>
                </a:solidFill>
                <a:latin typeface="Calibri" panose="020F0502020204030204" pitchFamily="34" charset="0"/>
                <a:cs typeface="Calibri" panose="020F0502020204030204" pitchFamily="34" charset="0"/>
              </a:rPr>
              <a:t>Emotionen</a:t>
            </a:r>
            <a:r>
              <a:rPr lang="de-DE" sz="1200" dirty="0">
                <a:solidFill>
                  <a:schemeClr val="tx1">
                    <a:lumMod val="75000"/>
                    <a:lumOff val="25000"/>
                  </a:schemeClr>
                </a:solidFill>
                <a:latin typeface="Calibri" panose="020F0502020204030204" pitchFamily="34" charset="0"/>
                <a:cs typeface="Calibri" panose="020F0502020204030204" pitchFamily="34" charset="0"/>
              </a:rPr>
              <a:t> (positive, wie negative) </a:t>
            </a:r>
            <a:r>
              <a:rPr lang="de-DE" sz="1200" b="1" dirty="0">
                <a:solidFill>
                  <a:schemeClr val="tx1">
                    <a:lumMod val="75000"/>
                    <a:lumOff val="25000"/>
                  </a:schemeClr>
                </a:solidFill>
                <a:latin typeface="Calibri" panose="020F0502020204030204" pitchFamily="34" charset="0"/>
                <a:cs typeface="Calibri" panose="020F0502020204030204" pitchFamily="34" charset="0"/>
              </a:rPr>
              <a:t>gehören</a:t>
            </a:r>
            <a:r>
              <a:rPr lang="de-DE" sz="1200" dirty="0">
                <a:solidFill>
                  <a:schemeClr val="tx1">
                    <a:lumMod val="75000"/>
                    <a:lumOff val="25000"/>
                  </a:schemeClr>
                </a:solidFill>
                <a:latin typeface="Calibri" panose="020F0502020204030204" pitchFamily="34" charset="0"/>
                <a:cs typeface="Calibri" panose="020F0502020204030204" pitchFamily="34" charset="0"/>
              </a:rPr>
              <a:t> zur Biographiearbeit </a:t>
            </a:r>
            <a:r>
              <a:rPr lang="de-DE" sz="1200" b="1" dirty="0">
                <a:solidFill>
                  <a:schemeClr val="tx1">
                    <a:lumMod val="75000"/>
                    <a:lumOff val="25000"/>
                  </a:schemeClr>
                </a:solidFill>
                <a:latin typeface="Calibri" panose="020F0502020204030204" pitchFamily="34" charset="0"/>
                <a:cs typeface="Calibri" panose="020F0502020204030204" pitchFamily="34" charset="0"/>
              </a:rPr>
              <a:t>dazu</a:t>
            </a:r>
          </a:p>
          <a:p>
            <a:pPr marL="0" indent="0">
              <a:buFont typeface="Wingdings" panose="05000000000000000000" pitchFamily="2" charset="2"/>
              <a:buNone/>
            </a:pPr>
            <a:r>
              <a:rPr lang="de-DE" sz="200" dirty="0">
                <a:solidFill>
                  <a:schemeClr val="tx1">
                    <a:lumMod val="75000"/>
                    <a:lumOff val="25000"/>
                  </a:schemeClr>
                </a:solidFill>
                <a:latin typeface="Calibri" panose="020F0502020204030204" pitchFamily="34" charset="0"/>
                <a:cs typeface="Calibri" panose="020F0502020204030204" pitchFamily="34" charset="0"/>
              </a:rPr>
              <a:t>&lt;klick&gt;</a:t>
            </a:r>
          </a:p>
          <a:p>
            <a:pPr marL="0" indent="0">
              <a:buFont typeface="Wingdings" panose="05000000000000000000" pitchFamily="2"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Emotionen stellen auch eine </a:t>
            </a:r>
            <a:r>
              <a:rPr lang="de-DE" sz="1200" b="1" dirty="0">
                <a:solidFill>
                  <a:schemeClr val="tx1">
                    <a:lumMod val="75000"/>
                    <a:lumOff val="25000"/>
                  </a:schemeClr>
                </a:solidFill>
                <a:latin typeface="Calibri" panose="020F0502020204030204" pitchFamily="34" charset="0"/>
                <a:cs typeface="Calibri" panose="020F0502020204030204" pitchFamily="34" charset="0"/>
              </a:rPr>
              <a:t>Chance für neue Situationsbewertungen</a:t>
            </a:r>
            <a:r>
              <a:rPr lang="de-DE" sz="1200" dirty="0">
                <a:solidFill>
                  <a:schemeClr val="tx1">
                    <a:lumMod val="75000"/>
                    <a:lumOff val="25000"/>
                  </a:schemeClr>
                </a:solidFill>
                <a:latin typeface="Calibri" panose="020F0502020204030204" pitchFamily="34" charset="0"/>
                <a:cs typeface="Calibri" panose="020F0502020204030204" pitchFamily="34" charset="0"/>
              </a:rPr>
              <a:t> da</a:t>
            </a:r>
          </a:p>
          <a:p>
            <a:pPr marL="0" lvl="0" indent="0" eaLnBrk="0" hangingPunct="0">
              <a:spcBef>
                <a:spcPct val="30000"/>
              </a:spcBef>
              <a:buFont typeface="Wingdings" panose="05000000000000000000" pitchFamily="2" charset="2"/>
              <a:buNone/>
              <a:defRPr/>
            </a:pPr>
            <a:r>
              <a:rPr lang="de-DE" sz="200" dirty="0">
                <a:solidFill>
                  <a:schemeClr val="tx1">
                    <a:lumMod val="75000"/>
                    <a:lumOff val="25000"/>
                  </a:schemeClr>
                </a:solidFill>
                <a:latin typeface="Calibri" panose="020F0502020204030204" pitchFamily="34" charset="0"/>
                <a:cs typeface="Calibri" panose="020F0502020204030204" pitchFamily="34" charset="0"/>
              </a:rPr>
              <a:t>&lt;klick&gt;</a:t>
            </a:r>
          </a:p>
          <a:p>
            <a:pPr marL="0" lvl="0" indent="0" eaLnBrk="0" hangingPunct="0">
              <a:spcBef>
                <a:spcPct val="30000"/>
              </a:spcBef>
              <a:buFont typeface="Wingdings" panose="05000000000000000000" pitchFamily="2" charset="2"/>
              <a:buNone/>
              <a:defRPr/>
            </a:pPr>
            <a:r>
              <a:rPr lang="de-DE" sz="1200" dirty="0">
                <a:solidFill>
                  <a:schemeClr val="tx1">
                    <a:lumMod val="75000"/>
                    <a:lumOff val="25000"/>
                  </a:schemeClr>
                </a:solidFill>
                <a:latin typeface="Calibri" panose="020F0502020204030204" pitchFamily="34" charset="0"/>
                <a:cs typeface="Calibri" panose="020F0502020204030204" pitchFamily="34" charset="0"/>
              </a:rPr>
              <a:t>Verhalten wie die </a:t>
            </a:r>
            <a:r>
              <a:rPr lang="de-DE" sz="1200" b="1" dirty="0">
                <a:solidFill>
                  <a:schemeClr val="tx1">
                    <a:lumMod val="75000"/>
                    <a:lumOff val="25000"/>
                  </a:schemeClr>
                </a:solidFill>
                <a:latin typeface="Calibri" panose="020F0502020204030204" pitchFamily="34" charset="0"/>
                <a:cs typeface="Calibri" panose="020F0502020204030204" pitchFamily="34" charset="0"/>
              </a:rPr>
              <a:t>Person nicht alleine zu lassen</a:t>
            </a:r>
            <a:r>
              <a:rPr lang="de-DE" sz="1200" dirty="0">
                <a:solidFill>
                  <a:schemeClr val="tx1">
                    <a:lumMod val="75000"/>
                    <a:lumOff val="25000"/>
                  </a:schemeClr>
                </a:solidFill>
                <a:latin typeface="Calibri" panose="020F0502020204030204" pitchFamily="34" charset="0"/>
                <a:cs typeface="Calibri" panose="020F0502020204030204" pitchFamily="34" charset="0"/>
              </a:rPr>
              <a:t>, Wohlfühlatmosphäre zu schaffen, ausreichend </a:t>
            </a:r>
            <a:r>
              <a:rPr lang="de-DE" sz="1200" b="1" dirty="0">
                <a:solidFill>
                  <a:schemeClr val="tx1">
                    <a:lumMod val="75000"/>
                    <a:lumOff val="25000"/>
                  </a:schemeClr>
                </a:solidFill>
                <a:latin typeface="Calibri" panose="020F0502020204030204" pitchFamily="34" charset="0"/>
                <a:cs typeface="Calibri" panose="020F0502020204030204" pitchFamily="34" charset="0"/>
              </a:rPr>
              <a:t>Zeit für den Abschluss </a:t>
            </a:r>
            <a:r>
              <a:rPr lang="de-DE" sz="1200" dirty="0">
                <a:solidFill>
                  <a:schemeClr val="tx1">
                    <a:lumMod val="75000"/>
                    <a:lumOff val="25000"/>
                  </a:schemeClr>
                </a:solidFill>
                <a:latin typeface="Calibri" panose="020F0502020204030204" pitchFamily="34" charset="0"/>
                <a:cs typeface="Calibri" panose="020F0502020204030204" pitchFamily="34" charset="0"/>
              </a:rPr>
              <a:t>einzuplanen kann hilfreich im Umgang mit Emotionen in Biographie-Gesprächen sein</a:t>
            </a:r>
          </a:p>
          <a:p>
            <a:endParaRPr lang="de-DE" dirty="0"/>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11</a:t>
            </a:fld>
            <a:endParaRPr lang="de-DE"/>
          </a:p>
        </p:txBody>
      </p:sp>
    </p:spTree>
    <p:extLst>
      <p:ext uri="{BB962C8B-B14F-4D97-AF65-F5344CB8AC3E}">
        <p14:creationId xmlns:p14="http://schemas.microsoft.com/office/powerpoint/2010/main" val="274474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sind wir am Ende von Modul 7 „Wie kann ich in Biographie-Gesprächen mit Emotionen umgehen“ angekommen.</a:t>
            </a:r>
          </a:p>
          <a:p>
            <a:endParaRPr lang="de-DE" dirty="0"/>
          </a:p>
          <a:p>
            <a:r>
              <a:rPr lang="de-DE" dirty="0"/>
              <a:t>Schauen Sie sich gerne noch den Bereich zu häufig auftretenden Fragen und den </a:t>
            </a:r>
            <a:r>
              <a:rPr lang="de-DE"/>
              <a:t>zugehörigen Antworten </a:t>
            </a:r>
            <a:r>
              <a:rPr lang="de-DE" dirty="0"/>
              <a:t>an.</a:t>
            </a:r>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12</a:t>
            </a:fld>
            <a:endParaRPr lang="de-DE"/>
          </a:p>
        </p:txBody>
      </p:sp>
    </p:spTree>
    <p:extLst>
      <p:ext uri="{BB962C8B-B14F-4D97-AF65-F5344CB8AC3E}">
        <p14:creationId xmlns:p14="http://schemas.microsoft.com/office/powerpoint/2010/main" val="190675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&lt;klick&gt; In der Biographiearbeit tauscht man sich über aktuelle und zurückliegende Ereignisse innerhalb des eigenen Lebens aus. &lt;klick&gt; Das kann</a:t>
            </a:r>
            <a:r>
              <a:rPr lang="de-DE" baseline="0" dirty="0"/>
              <a:t> </a:t>
            </a:r>
            <a:r>
              <a:rPr lang="de-DE" dirty="0"/>
              <a:t>starke Gefühle hervorrufen. </a:t>
            </a:r>
          </a:p>
          <a:p>
            <a:r>
              <a:rPr lang="de-DE" dirty="0"/>
              <a:t>&lt;klick&gt; Wenn Sie sich eine Gesprächssituation mit einer älteren Person vorstellen, welche Verhaltensweisen könnten Sie sich vorstellen, die Ihr Gesprächsgegenüber zeigen könnte, in denen sich starke Gefühle ausdrücken?</a:t>
            </a:r>
          </a:p>
          <a:p>
            <a:endParaRPr lang="de-DE" dirty="0"/>
          </a:p>
          <a:p>
            <a:r>
              <a:rPr lang="de-DE" dirty="0"/>
              <a:t>(PAUSE)</a:t>
            </a:r>
          </a:p>
          <a:p>
            <a:endParaRPr lang="de-DE" dirty="0"/>
          </a:p>
          <a:p>
            <a:r>
              <a:rPr lang="de-DE" dirty="0"/>
              <a:t>Mögliche emotionale Reaktionen können mit positiven oder negativen Emotionen zusammenhängen. Positiv sind</a:t>
            </a:r>
            <a:r>
              <a:rPr lang="de-DE" baseline="0" dirty="0"/>
              <a:t> Reaktionen, wie Lachen oder in schönen Erinnerungen schwelgen. Negative Emotionen sind dem Gegenüber b</a:t>
            </a:r>
            <a:r>
              <a:rPr lang="de-DE" dirty="0"/>
              <a:t>eispielsweise eher</a:t>
            </a:r>
            <a:r>
              <a:rPr lang="de-DE" baseline="0" dirty="0"/>
              <a:t>: Langes Schweigen, Weinen, oder auch Aussagen, wie </a:t>
            </a:r>
            <a:r>
              <a:rPr lang="de-DE" i="1" baseline="0" dirty="0"/>
              <a:t>„Ich bin gescheitert“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2</a:t>
            </a:fld>
            <a:endParaRPr lang="de-DE"/>
          </a:p>
        </p:txBody>
      </p:sp>
    </p:spTree>
    <p:extLst>
      <p:ext uri="{BB962C8B-B14F-4D97-AF65-F5344CB8AC3E}">
        <p14:creationId xmlns:p14="http://schemas.microsoft.com/office/powerpoint/2010/main" val="417861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947593">
              <a:buFont typeface="Arial" panose="020B0604020202020204" pitchFamily="34" charset="0"/>
              <a:buNone/>
              <a:defRPr/>
            </a:pPr>
            <a:r>
              <a:rPr lang="de-DE" dirty="0"/>
              <a:t>&lt;klick&gt; Gefühle von Trauer sind in der Biographiearbeit keine Seltenheit: Trauer über die aktuelle Lebenssituation, Trauer um Angehörige, um den Verlust des Partners, der Partnerin oder andere bedrückende Ereignisse. </a:t>
            </a:r>
          </a:p>
          <a:p>
            <a:pPr marL="0" indent="0" defTabSz="947593">
              <a:buFont typeface="Arial" panose="020B0604020202020204" pitchFamily="34" charset="0"/>
              <a:buNone/>
              <a:defRPr/>
            </a:pPr>
            <a:r>
              <a:rPr lang="de-DE" dirty="0"/>
              <a:t>&lt;klick&gt; Aufsteigende Emotionen stellen aber auch immer eine Chance dar. Sie lassen neue Bewertungen zu oder erleichtern den Umgang mit der Situation; </a:t>
            </a:r>
          </a:p>
          <a:p>
            <a:pPr marL="0" indent="0" defTabSz="947593">
              <a:buFont typeface="Arial" panose="020B0604020202020204" pitchFamily="34" charset="0"/>
              <a:buNone/>
              <a:defRPr/>
            </a:pPr>
            <a:r>
              <a:rPr lang="de-DE" dirty="0"/>
              <a:t>Ereignisse aus dem eigenen Leben können aus einer anderen und neuen Perspektive gesehen werden. Eine Umdeutung von Ereignissen ist möglich. </a:t>
            </a:r>
          </a:p>
          <a:p>
            <a:pPr marL="0" indent="0" defTabSz="947593">
              <a:buFont typeface="Arial" panose="020B0604020202020204" pitchFamily="34" charset="0"/>
              <a:buNone/>
              <a:defRPr/>
            </a:pPr>
            <a:r>
              <a:rPr lang="de-DE" dirty="0"/>
              <a:t>Ein neuer </a:t>
            </a:r>
            <a:r>
              <a:rPr lang="de-DE" dirty="0" err="1"/>
              <a:t>neuer</a:t>
            </a:r>
            <a:r>
              <a:rPr lang="de-DE" dirty="0"/>
              <a:t> Zugang und eine neue Einstellung zur eigenen Geschichte kann vorgenommen werden. </a:t>
            </a:r>
          </a:p>
          <a:p>
            <a:pPr marL="0" indent="0" defTabSz="947593">
              <a:buFont typeface="Arial" panose="020B0604020202020204" pitchFamily="34" charset="0"/>
              <a:buNone/>
              <a:defRPr/>
            </a:pPr>
            <a:r>
              <a:rPr lang="de-DE" dirty="0"/>
              <a:t>&lt;klick&gt;</a:t>
            </a:r>
          </a:p>
          <a:p>
            <a:pPr marL="0" indent="0" defTabSz="947593">
              <a:buFont typeface="Arial" panose="020B0604020202020204" pitchFamily="34" charset="0"/>
              <a:buNone/>
              <a:defRPr/>
            </a:pPr>
            <a:r>
              <a:rPr lang="de-DE" dirty="0"/>
              <a:t>Deswegen ist es wichtig, den auftretenden Emotionen immer Raum zu geben, sie zuzulassen und auch „auszuhalten“.</a:t>
            </a:r>
          </a:p>
          <a:p>
            <a:pPr marL="177674" indent="-177674" defTabSz="947593">
              <a:buFont typeface="Arial" panose="020B0604020202020204" pitchFamily="34" charset="0"/>
              <a:buChar char="•"/>
              <a:defRPr/>
            </a:pP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3</a:t>
            </a:fld>
            <a:endParaRPr lang="de-DE"/>
          </a:p>
        </p:txBody>
      </p:sp>
    </p:spTree>
    <p:extLst>
      <p:ext uri="{BB962C8B-B14F-4D97-AF65-F5344CB8AC3E}">
        <p14:creationId xmlns:p14="http://schemas.microsoft.com/office/powerpoint/2010/main" val="240930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Von außen zu sehen ist nur ein Ausdruck. &lt;klick&gt; Welche Gefühle könnten beispielsweise hinter einem Weinen stecken?</a:t>
            </a:r>
          </a:p>
          <a:p>
            <a:endParaRPr lang="de-DE" dirty="0"/>
          </a:p>
          <a:p>
            <a:r>
              <a:rPr lang="de-DE" dirty="0"/>
              <a:t>Positive, wie negative Emotionen. Einige Beispiele</a:t>
            </a:r>
            <a:r>
              <a:rPr lang="de-DE" baseline="0" dirty="0"/>
              <a:t> an Emotionen, die Weinen auslösen können, sind:</a:t>
            </a:r>
            <a:r>
              <a:rPr lang="de-DE" dirty="0"/>
              <a:t> Rührung, Erlösung, Frust, Trauer, Müdigkeit, Freude und Albernheit</a:t>
            </a:r>
          </a:p>
          <a:p>
            <a:endParaRPr lang="de-DE" dirty="0"/>
          </a:p>
          <a:p>
            <a:r>
              <a:rPr lang="de-DE" dirty="0"/>
              <a:t>Kommt es zu einer emotionalen Reaktion ist es also wichtig </a:t>
            </a:r>
            <a:r>
              <a:rPr lang="de-DE" baseline="0" dirty="0"/>
              <a:t>herauszufinden, was dahinter liegen könnte oder, was zu dieser Reaktion geführt hat.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4</a:t>
            </a:fld>
            <a:endParaRPr lang="de-DE"/>
          </a:p>
        </p:txBody>
      </p:sp>
    </p:spTree>
    <p:extLst>
      <p:ext uri="{BB962C8B-B14F-4D97-AF65-F5344CB8AC3E}">
        <p14:creationId xmlns:p14="http://schemas.microsoft.com/office/powerpoint/2010/main" val="337741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Vier hilfreiche Schritte, die im Umgang mit starken Gefühlen helfen können, orientieren sich an vier Leitfragen: </a:t>
            </a: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Welches Verhalten beobachte ich?</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Welche Gefühle nehme ich bei meinem Gegenüber wahr?</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Worum könnte es meinem Gegenüber gehen?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a:t>
            </a:r>
            <a:r>
              <a:rPr lang="de-DE" sz="1200" i="1" dirty="0">
                <a:effectLst/>
                <a:latin typeface="Calibri" panose="020F0502020204030204" pitchFamily="34" charset="0"/>
                <a:ea typeface="Calibri" panose="020F0502020204030204" pitchFamily="34" charset="0"/>
                <a:cs typeface="Times New Roman" panose="02020603050405020304" pitchFamily="18" charset="0"/>
              </a:rPr>
              <a:t>Wie kann ich mit der Situation umgehen?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Als </a:t>
            </a:r>
            <a:r>
              <a:rPr lang="de-DE" baseline="0" dirty="0"/>
              <a:t>Beispiel: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Schritt 1) </a:t>
            </a:r>
            <a:r>
              <a:rPr lang="de-DE" dirty="0"/>
              <a:t>Ich beobachte, dass mein Gegenüber anfängt zu weinen.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Schritt 2) Aus der Erzählung nehme ich wahr, dass mein Gegenüber frustriert</a:t>
            </a:r>
            <a:r>
              <a:rPr lang="de-DE" baseline="0" dirty="0"/>
              <a:t> ist über eine nicht änderbare Situation.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Schritt 3) Ich erkenne das Bedürfnis, diesen Frust offen auszusprechen und jemandem davon zu erzählen, der nicht unmittelbar an der Situation beteiligt ist.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solidFill>
                  <a:srgbClr val="FF0000"/>
                </a:solidFill>
              </a:rPr>
              <a:t>Schritt 4) Ich schließe daraus, dass ich das Weinen zulassen kann und dass es passend ist, weiter ruhig zuzuhören, Zeit zum Weinen zu geben und später wieder zu anderen Gesprächsaspekten überzuleiten</a:t>
            </a:r>
            <a:r>
              <a:rPr lang="de-DE" baseline="0" dirty="0"/>
              <a:t>.</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5</a:t>
            </a:fld>
            <a:endParaRPr lang="de-DE"/>
          </a:p>
        </p:txBody>
      </p:sp>
    </p:spTree>
    <p:extLst>
      <p:ext uri="{BB962C8B-B14F-4D97-AF65-F5344CB8AC3E}">
        <p14:creationId xmlns:p14="http://schemas.microsoft.com/office/powerpoint/2010/main" val="30680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Person sollte auf gar keinen Fall alleine gelassen werden. Das ist wichtig, um zu signalisieren, </a:t>
            </a:r>
            <a:r>
              <a:rPr lang="de-DE" baseline="0" dirty="0"/>
              <a:t>dass die Emotionen (und somit auch die Person) vollkommen in Ordnung sind und zum Prozess dazu gehören. Außerdem wird deutlich, das auf Unterstützung der Begleitung durch die aufkommenden Gefühle gezählt werden kann.</a:t>
            </a:r>
          </a:p>
          <a:p>
            <a:endParaRPr lang="de-DE" baseline="0" dirty="0"/>
          </a:p>
          <a:p>
            <a:r>
              <a:rPr lang="de-DE" baseline="0" dirty="0"/>
              <a:t>Wie kann das am besten gelingen?</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6</a:t>
            </a:fld>
            <a:endParaRPr lang="de-DE"/>
          </a:p>
        </p:txBody>
      </p:sp>
    </p:spTree>
    <p:extLst>
      <p:ext uri="{BB962C8B-B14F-4D97-AF65-F5344CB8AC3E}">
        <p14:creationId xmlns:p14="http://schemas.microsoft.com/office/powerpoint/2010/main" val="112258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2000" kern="0" baseline="0" dirty="0"/>
              <a:t>Es ist vor allem wichtig eine gute Atmosphäre im Blick zu habe, in der frei erzählt und Emotionen gezeigt werden können. So können sich alle Gesprächsteilnehmenden wohl fühlen.</a:t>
            </a:r>
            <a:endParaRPr lang="de-DE" sz="2000" kern="0" dirty="0"/>
          </a:p>
          <a:p>
            <a:pPr marL="0" lvl="0" indent="0">
              <a:buNone/>
            </a:pPr>
            <a:r>
              <a:rPr lang="de-DE" sz="2400" kern="0" dirty="0"/>
              <a:t>Kommen starke Emotionen hoch, sollte</a:t>
            </a:r>
            <a:r>
              <a:rPr lang="de-DE" sz="2400" kern="0" baseline="0" dirty="0"/>
              <a:t> besonderen Wert darauf gelegt werden, für</a:t>
            </a:r>
            <a:r>
              <a:rPr lang="de-DE" sz="2400" kern="0" dirty="0"/>
              <a:t> alle Teilnehmenden einen runden Abschluss zu schaffen</a:t>
            </a:r>
            <a:r>
              <a:rPr lang="de-DE" sz="2400" kern="0" baseline="0" dirty="0"/>
              <a:t>. Dafür eignet es sich ausreichend Zeit für den Ausklang einzuplanen</a:t>
            </a:r>
            <a:r>
              <a:rPr lang="de-DE" sz="2000" kern="0" dirty="0"/>
              <a:t>. Mit</a:t>
            </a:r>
            <a:r>
              <a:rPr lang="de-DE" sz="2000" kern="0" baseline="0" dirty="0"/>
              <a:t> der abschließenden Frage</a:t>
            </a:r>
            <a:r>
              <a:rPr lang="de-DE" sz="2000" kern="0" dirty="0"/>
              <a:t>: „</a:t>
            </a:r>
            <a:r>
              <a:rPr lang="de-DE" sz="2000" i="1" kern="0" dirty="0"/>
              <a:t>Wie geht es Ihnen jetzt?</a:t>
            </a:r>
            <a:r>
              <a:rPr lang="de-DE" sz="2000" kern="0" dirty="0"/>
              <a:t>“ kann </a:t>
            </a:r>
            <a:r>
              <a:rPr lang="de-DE" sz="2000" kern="0" baseline="0" dirty="0"/>
              <a:t>erneut die Möglichkeit gegeben werden, über Gefühle zu sprechen bis ausreichend Ruhe zur Verabschiedung eingekehrt ist.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7</a:t>
            </a:fld>
            <a:endParaRPr lang="de-DE"/>
          </a:p>
        </p:txBody>
      </p:sp>
    </p:spTree>
    <p:extLst>
      <p:ext uri="{BB962C8B-B14F-4D97-AF65-F5344CB8AC3E}">
        <p14:creationId xmlns:p14="http://schemas.microsoft.com/office/powerpoint/2010/main" val="235212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Sollte zum Ende des Gesprächs das Gefühl bestehen, das Gesprächsgegenüber ist noch bedrückt oder geht mit einem unguten Gefühl aus dem Gespräch, können auch Anschlussmöglichkeiten angeboten werden. Beispiele wären</a:t>
            </a:r>
          </a:p>
          <a:p>
            <a:r>
              <a:rPr lang="de-DE" baseline="0" dirty="0"/>
              <a:t>&lt;klick&gt;Ein Telefongespräch für den Folgetag anzubieten, </a:t>
            </a:r>
          </a:p>
          <a:p>
            <a:r>
              <a:rPr lang="de-DE" baseline="0" dirty="0"/>
              <a:t>&lt;klick&gt; Die Person an eine andere Bezugs- oder Vertrauensperson zu vermitteln wie Angehörige oder Pflegepersonal </a:t>
            </a:r>
          </a:p>
          <a:p>
            <a:r>
              <a:rPr lang="de-DE" baseline="0" dirty="0"/>
              <a:t>&lt;klick&gt; Oder auch einfach wenn noch vorhanden mehr Zeit anzubieten, um gemeinsam über geeignete Hilfen nachzudenken, um aus den negativen Gefühlen herauszufinden.</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8</a:t>
            </a:fld>
            <a:endParaRPr lang="de-DE"/>
          </a:p>
        </p:txBody>
      </p:sp>
    </p:spTree>
    <p:extLst>
      <p:ext uri="{BB962C8B-B14F-4D97-AF65-F5344CB8AC3E}">
        <p14:creationId xmlns:p14="http://schemas.microsoft.com/office/powerpoint/2010/main" val="104374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solidFill>
                  <a:srgbClr val="0070C0"/>
                </a:solidFill>
              </a:rPr>
              <a:t>Zusammenfassend</a:t>
            </a:r>
            <a:r>
              <a:rPr lang="de-DE" baseline="0" dirty="0">
                <a:solidFill>
                  <a:srgbClr val="0070C0"/>
                </a:solidFill>
              </a:rPr>
              <a:t> lässt sich sagen</a:t>
            </a:r>
            <a:r>
              <a:rPr lang="de-DE" dirty="0">
                <a:solidFill>
                  <a:srgbClr val="0070C0"/>
                </a:solidFill>
              </a:rPr>
              <a:t>: Gefühle, wie Trauer</a:t>
            </a:r>
            <a:r>
              <a:rPr lang="de-DE" baseline="0" dirty="0">
                <a:solidFill>
                  <a:srgbClr val="0070C0"/>
                </a:solidFill>
              </a:rPr>
              <a:t> und emotionale Reaktionen wie </a:t>
            </a:r>
            <a:r>
              <a:rPr lang="de-DE" dirty="0">
                <a:solidFill>
                  <a:srgbClr val="0070C0"/>
                </a:solidFill>
              </a:rPr>
              <a:t>Weinen, sind nachvollziehbare Gefühle, die zur Lebenserzählungen dazu gehören.</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9</a:t>
            </a:fld>
            <a:endParaRPr lang="de-DE"/>
          </a:p>
        </p:txBody>
      </p:sp>
    </p:spTree>
    <p:extLst>
      <p:ext uri="{BB962C8B-B14F-4D97-AF65-F5344CB8AC3E}">
        <p14:creationId xmlns:p14="http://schemas.microsoft.com/office/powerpoint/2010/main" val="241670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6" name="Flussdiagramm: Prozess 19"/>
          <p:cNvSpPr/>
          <p:nvPr userDrawn="1"/>
        </p:nvSpPr>
        <p:spPr>
          <a:xfrm>
            <a:off x="9906000" y="6137275"/>
            <a:ext cx="2286000" cy="6746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Flussdiagramm: Verzögerung 16"/>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de-DE" dirty="0"/>
              <a:t>Titelmasterformat durch Klicken bearbeiten</a:t>
            </a:r>
          </a:p>
        </p:txBody>
      </p:sp>
      <p:sp>
        <p:nvSpPr>
          <p:cNvPr id="19"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5" name="Gerade Verbindung 11"/>
          <p:cNvCxnSpPr/>
          <p:nvPr userDrawn="1"/>
        </p:nvCxnSpPr>
        <p:spPr>
          <a:xfrm>
            <a:off x="609600" y="6276476"/>
            <a:ext cx="11582400" cy="0"/>
          </a:xfrm>
          <a:prstGeom prst="line">
            <a:avLst/>
          </a:prstGeom>
          <a:ln w="38100">
            <a:solidFill>
              <a:srgbClr val="8CC061"/>
            </a:solidFill>
          </a:ln>
        </p:spPr>
        <p:style>
          <a:lnRef idx="1">
            <a:schemeClr val="accent2"/>
          </a:lnRef>
          <a:fillRef idx="0">
            <a:schemeClr val="accent2"/>
          </a:fillRef>
          <a:effectRef idx="0">
            <a:schemeClr val="accent2"/>
          </a:effectRef>
          <a:fontRef idx="minor">
            <a:schemeClr val="tx1"/>
          </a:fontRef>
        </p:style>
      </p:cxn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
        <p:nvSpPr>
          <p:cNvPr id="13" name="Textfeld 26"/>
          <p:cNvSpPr txBox="1"/>
          <p:nvPr userDrawn="1"/>
        </p:nvSpPr>
        <p:spPr>
          <a:xfrm>
            <a:off x="533400" y="6357926"/>
            <a:ext cx="7220284" cy="261610"/>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Projektleitung:</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a:t>
            </a:r>
            <a:r>
              <a:rPr lang="de-DE" sz="1100" dirty="0">
                <a:solidFill>
                  <a:schemeClr val="tx1">
                    <a:lumMod val="75000"/>
                    <a:lumOff val="25000"/>
                  </a:schemeClr>
                </a:solidFill>
                <a:latin typeface="Calibri" panose="020F0502020204030204" pitchFamily="34" charset="0"/>
                <a:cs typeface="Calibri" panose="020F0502020204030204" pitchFamily="34" charset="0"/>
              </a:rPr>
              <a:t>Prof.in Dr. Sabine Corsten (KH Mainz)</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Prof.in Dr. Norina Lauer (OTH Regensburg)</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30"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6" name="Gerade Verbindung 11"/>
          <p:cNvCxnSpPr/>
          <p:nvPr userDrawn="1"/>
        </p:nvCxnSpPr>
        <p:spPr>
          <a:xfrm>
            <a:off x="609600" y="6276476"/>
            <a:ext cx="115824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sp>
        <p:nvSpPr>
          <p:cNvPr id="10" name="Textfeld 26"/>
          <p:cNvSpPr txBox="1"/>
          <p:nvPr userDrawn="1"/>
        </p:nvSpPr>
        <p:spPr>
          <a:xfrm>
            <a:off x="533400" y="6357925"/>
            <a:ext cx="7220284"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dirty="0">
                <a:solidFill>
                  <a:schemeClr val="tx1">
                    <a:lumMod val="75000"/>
                    <a:lumOff val="25000"/>
                  </a:schemeClr>
                </a:solidFill>
                <a:latin typeface="Calibri" panose="020F0502020204030204" pitchFamily="34" charset="0"/>
                <a:cs typeface="Calibri" panose="020F0502020204030204" pitchFamily="34" charset="0"/>
              </a:rPr>
              <a:t>Modul</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7: Wie kann ich in Biographie-Gesprächen mit </a:t>
            </a:r>
            <a:r>
              <a:rPr lang="de-DE" sz="1100" baseline="0">
                <a:solidFill>
                  <a:schemeClr val="tx1">
                    <a:lumMod val="75000"/>
                    <a:lumOff val="25000"/>
                  </a:schemeClr>
                </a:solidFill>
                <a:latin typeface="Calibri" panose="020F0502020204030204" pitchFamily="34" charset="0"/>
                <a:cs typeface="Calibri" panose="020F0502020204030204" pitchFamily="34" charset="0"/>
              </a:rPr>
              <a:t>Emotionen umgehen?</a:t>
            </a:r>
            <a:endParaRPr lang="de-DE" sz="1100" kern="0" dirty="0">
              <a:latin typeface="Calibri" panose="020F0502020204030204" pitchFamily="34" charset="0"/>
              <a:cs typeface="Calibri" panose="020F050202020403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ussdiagramm: Verzögerung 8"/>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9" name="Rectangle 2"/>
          <p:cNvSpPr>
            <a:spLocks noGrp="1" noChangeArrowheads="1"/>
          </p:cNvSpPr>
          <p:nvPr>
            <p:ph type="title"/>
          </p:nvPr>
        </p:nvSpPr>
        <p:spPr bwMode="auto">
          <a:xfrm>
            <a:off x="609600" y="-28876"/>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33" name="Rectangle 3"/>
          <p:cNvSpPr>
            <a:spLocks noGrp="1" noChangeArrowheads="1"/>
          </p:cNvSpPr>
          <p:nvPr>
            <p:ph type="body" idx="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533400" y="6276476"/>
            <a:ext cx="11658600" cy="512337"/>
            <a:chOff x="400050" y="6276475"/>
            <a:chExt cx="8743950" cy="512337"/>
          </a:xfrm>
        </p:grpSpPr>
        <p:sp>
          <p:nvSpPr>
            <p:cNvPr id="22" name="Textfeld 26"/>
            <p:cNvSpPr txBox="1"/>
            <p:nvPr userDrawn="1"/>
          </p:nvSpPr>
          <p:spPr>
            <a:xfrm>
              <a:off x="400050" y="6357925"/>
              <a:ext cx="5415213" cy="430887"/>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Biographiearbeit Senioreneinrichtungen mit Tablet: Lebensqualität und Kommunikation</a:t>
              </a:r>
            </a:p>
            <a:p>
              <a:r>
                <a:rPr lang="de-DE" sz="1100" dirty="0">
                  <a:solidFill>
                    <a:schemeClr val="tx1">
                      <a:lumMod val="75000"/>
                      <a:lumOff val="25000"/>
                    </a:schemeClr>
                  </a:solidFill>
                  <a:latin typeface="Calibri" panose="020F0502020204030204" pitchFamily="34" charset="0"/>
                  <a:cs typeface="Calibri" panose="020F0502020204030204" pitchFamily="34" charset="0"/>
                </a:rPr>
                <a:t>Prof. Dr. Sabine Corsten</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 Dr. Norina Lauer</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cxnSp>
          <p:nvCxnSpPr>
            <p:cNvPr id="23" name="Gerade Verbindung 11"/>
            <p:cNvCxnSpPr/>
            <p:nvPr userDrawn="1"/>
          </p:nvCxnSpPr>
          <p:spPr>
            <a:xfrm>
              <a:off x="457200" y="6276475"/>
              <a:ext cx="86868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gr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rtl="0" eaLnBrk="0" fontAlgn="base" hangingPunct="0">
        <a:spcBef>
          <a:spcPct val="0"/>
        </a:spcBef>
        <a:spcAft>
          <a:spcPct val="0"/>
        </a:spcAft>
        <a:defRPr sz="2800" b="1">
          <a:solidFill>
            <a:srgbClr val="4C4C4C"/>
          </a:solidFill>
          <a:latin typeface="Calibri" panose="020F0502020204030204" pitchFamily="34" charset="0"/>
          <a:ea typeface="Calibri" panose="020F0502020204030204" pitchFamily="34" charset="0"/>
          <a:cs typeface="Calibri" panose="020F0502020204030204" pitchFamily="34" charset="0"/>
        </a:defRPr>
      </a:lvl1pPr>
      <a:lvl2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514600"/>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178" lvl="1" indent="0">
              <a:buNone/>
            </a:pPr>
            <a:r>
              <a:rPr lang="de-DE" sz="2400" b="1" kern="0" dirty="0"/>
              <a:t>Modul 7</a:t>
            </a:r>
          </a:p>
          <a:p>
            <a:pPr marL="457178" lvl="1" indent="0">
              <a:buNone/>
            </a:pPr>
            <a:r>
              <a:rPr lang="de-DE" sz="2400" kern="0" dirty="0"/>
              <a:t>Wie kann ich in Biographie-Gesprächen mit Emotionen umgehen?</a:t>
            </a:r>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53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Selbstreflexion</a:t>
            </a:r>
          </a:p>
        </p:txBody>
      </p:sp>
      <p:sp>
        <p:nvSpPr>
          <p:cNvPr id="3" name="Inhaltsplatzhalter 2"/>
          <p:cNvSpPr>
            <a:spLocks noGrp="1"/>
          </p:cNvSpPr>
          <p:nvPr>
            <p:ph idx="1"/>
          </p:nvPr>
        </p:nvSpPr>
        <p:spPr>
          <a:xfrm>
            <a:off x="609600" y="1371601"/>
            <a:ext cx="10591800" cy="4525963"/>
          </a:xfrm>
        </p:spPr>
        <p:txBody>
          <a:bodyPr/>
          <a:lstStyle/>
          <a:p>
            <a:pPr marL="0" indent="0" algn="just">
              <a:spcBef>
                <a:spcPts val="600"/>
              </a:spcBef>
              <a:spcAft>
                <a:spcPts val="600"/>
              </a:spcAft>
              <a:buNone/>
            </a:pPr>
            <a:r>
              <a:rPr lang="de-DE" sz="2400" b="1" dirty="0">
                <a:cs typeface="Times New Roman" panose="02020603050405020304" pitchFamily="18" charset="0"/>
              </a:rPr>
              <a:t>Fragen zur Selbstreflexion</a:t>
            </a:r>
            <a:endParaRPr lang="de-DE" sz="2400" dirty="0">
              <a:cs typeface="Times New Roman" panose="02020603050405020304" pitchFamily="18" charset="0"/>
            </a:endParaRPr>
          </a:p>
          <a:p>
            <a:pPr>
              <a:spcBef>
                <a:spcPts val="600"/>
              </a:spcBef>
              <a:spcAft>
                <a:spcPts val="600"/>
              </a:spcAft>
              <a:buFont typeface="Arial" panose="020B0604020202020204" pitchFamily="34" charset="0"/>
              <a:buChar char="•"/>
            </a:pPr>
            <a:r>
              <a:rPr lang="de-DE" sz="2400" dirty="0">
                <a:cs typeface="Times New Roman" panose="02020603050405020304" pitchFamily="18" charset="0"/>
              </a:rPr>
              <a:t>Wie fühle ich mich nach dem Gespräch?</a:t>
            </a:r>
          </a:p>
          <a:p>
            <a:pPr>
              <a:spcBef>
                <a:spcPts val="600"/>
              </a:spcBef>
              <a:spcAft>
                <a:spcPts val="600"/>
              </a:spcAft>
              <a:buFont typeface="Arial" panose="020B0604020202020204" pitchFamily="34" charset="0"/>
              <a:buChar char="•"/>
            </a:pPr>
            <a:r>
              <a:rPr lang="de-DE" sz="2400" dirty="0">
                <a:cs typeface="Times New Roman" panose="02020603050405020304" pitchFamily="18" charset="0"/>
              </a:rPr>
              <a:t>Wie fühle ich mich in der Rolle des Gesprächsgegenübers?</a:t>
            </a:r>
          </a:p>
          <a:p>
            <a:pPr>
              <a:spcBef>
                <a:spcPts val="600"/>
              </a:spcBef>
              <a:spcAft>
                <a:spcPts val="600"/>
              </a:spcAft>
              <a:buFont typeface="Arial" panose="020B0604020202020204" pitchFamily="34" charset="0"/>
              <a:buChar char="•"/>
            </a:pPr>
            <a:r>
              <a:rPr lang="de-DE" sz="2400" dirty="0">
                <a:cs typeface="Times New Roman" panose="02020603050405020304" pitchFamily="18" charset="0"/>
              </a:rPr>
              <a:t>Was würde ich zukünftig gerne an der Gesprächssituation verändern?</a:t>
            </a:r>
          </a:p>
          <a:p>
            <a:pPr>
              <a:spcBef>
                <a:spcPts val="600"/>
              </a:spcBef>
              <a:spcAft>
                <a:spcPts val="600"/>
              </a:spcAft>
              <a:buFont typeface="Arial" panose="020B0604020202020204" pitchFamily="34" charset="0"/>
              <a:buChar char="•"/>
            </a:pPr>
            <a:r>
              <a:rPr lang="de-DE" sz="2400" dirty="0">
                <a:cs typeface="Times New Roman" panose="02020603050405020304" pitchFamily="18" charset="0"/>
              </a:rPr>
              <a:t>Welche Erzählung ist mir aus dem letzten Gespräch besonders in Erinnerung geblieben? Warum?</a:t>
            </a:r>
          </a:p>
          <a:p>
            <a:pPr>
              <a:spcBef>
                <a:spcPts val="600"/>
              </a:spcBef>
              <a:spcAft>
                <a:spcPts val="600"/>
              </a:spcAft>
              <a:buFont typeface="Arial" panose="020B0604020202020204" pitchFamily="34" charset="0"/>
              <a:buChar char="•"/>
            </a:pPr>
            <a:r>
              <a:rPr lang="de-DE" sz="2400" dirty="0">
                <a:cs typeface="Times New Roman" panose="02020603050405020304" pitchFamily="18" charset="0"/>
              </a:rPr>
              <a:t>Wurden bei mir eigene Erinnerungen geweckt? Welche? Welche Gefühle lösen diese Erinnerungen aus?</a:t>
            </a:r>
          </a:p>
          <a:p>
            <a:pPr>
              <a:spcBef>
                <a:spcPts val="600"/>
              </a:spcBef>
              <a:spcAft>
                <a:spcPts val="600"/>
              </a:spcAft>
              <a:buFont typeface="Arial" panose="020B0604020202020204" pitchFamily="34" charset="0"/>
              <a:buChar char="•"/>
            </a:pPr>
            <a:r>
              <a:rPr lang="de-DE" sz="2400" dirty="0">
                <a:cs typeface="Times New Roman" panose="02020603050405020304" pitchFamily="18" charset="0"/>
              </a:rPr>
              <a:t>Mit wem könnte ich darüber reden?</a:t>
            </a:r>
          </a:p>
          <a:p>
            <a:pPr marL="0" indent="0">
              <a:buNone/>
            </a:pPr>
            <a:endParaRPr lang="de-DE" dirty="0"/>
          </a:p>
        </p:txBody>
      </p:sp>
    </p:spTree>
    <p:extLst>
      <p:ext uri="{BB962C8B-B14F-4D97-AF65-F5344CB8AC3E}">
        <p14:creationId xmlns:p14="http://schemas.microsoft.com/office/powerpoint/2010/main" val="39806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 7: Take-Home-Message</a:t>
            </a:r>
          </a:p>
        </p:txBody>
      </p:sp>
      <p:sp>
        <p:nvSpPr>
          <p:cNvPr id="4" name="Horizontales Scrollen 3"/>
          <p:cNvSpPr/>
          <p:nvPr/>
        </p:nvSpPr>
        <p:spPr>
          <a:xfrm>
            <a:off x="1752600" y="838200"/>
            <a:ext cx="8153400" cy="5257800"/>
          </a:xfrm>
          <a:prstGeom prst="horizontalScroll">
            <a:avLst/>
          </a:prstGeom>
          <a:solidFill>
            <a:srgbClr val="FAF0CA"/>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65125">
              <a:buFont typeface="Wingdings" panose="05000000000000000000" pitchFamily="2" charset="2"/>
              <a:buChar char="v"/>
            </a:pPr>
            <a:r>
              <a:rPr lang="de-DE" sz="2400" b="1" dirty="0">
                <a:solidFill>
                  <a:schemeClr val="tx1">
                    <a:lumMod val="75000"/>
                    <a:lumOff val="25000"/>
                  </a:schemeClr>
                </a:solidFill>
                <a:latin typeface="Calibri" panose="020F0502020204030204" pitchFamily="34" charset="0"/>
                <a:cs typeface="Calibri" panose="020F0502020204030204" pitchFamily="34" charset="0"/>
              </a:rPr>
              <a:t>Emotionen</a:t>
            </a:r>
            <a:r>
              <a:rPr lang="de-DE" sz="2400" dirty="0">
                <a:solidFill>
                  <a:schemeClr val="tx1">
                    <a:lumMod val="75000"/>
                    <a:lumOff val="25000"/>
                  </a:schemeClr>
                </a:solidFill>
                <a:latin typeface="Calibri" panose="020F0502020204030204" pitchFamily="34" charset="0"/>
                <a:cs typeface="Calibri" panose="020F0502020204030204" pitchFamily="34" charset="0"/>
              </a:rPr>
              <a:t> (positive, wie negative) </a:t>
            </a:r>
            <a:r>
              <a:rPr lang="de-DE" sz="2400" b="1" dirty="0">
                <a:solidFill>
                  <a:schemeClr val="tx1">
                    <a:lumMod val="75000"/>
                    <a:lumOff val="25000"/>
                  </a:schemeClr>
                </a:solidFill>
                <a:latin typeface="Calibri" panose="020F0502020204030204" pitchFamily="34" charset="0"/>
                <a:cs typeface="Calibri" panose="020F0502020204030204" pitchFamily="34" charset="0"/>
              </a:rPr>
              <a:t>gehören</a:t>
            </a:r>
            <a:r>
              <a:rPr lang="de-DE" sz="2400" dirty="0">
                <a:solidFill>
                  <a:schemeClr val="tx1">
                    <a:lumMod val="75000"/>
                    <a:lumOff val="25000"/>
                  </a:schemeClr>
                </a:solidFill>
                <a:latin typeface="Calibri" panose="020F0502020204030204" pitchFamily="34" charset="0"/>
                <a:cs typeface="Calibri" panose="020F0502020204030204" pitchFamily="34" charset="0"/>
              </a:rPr>
              <a:t> zur Biographiearbeit </a:t>
            </a:r>
            <a:r>
              <a:rPr lang="de-DE" sz="2400" b="1" dirty="0">
                <a:solidFill>
                  <a:schemeClr val="tx1">
                    <a:lumMod val="75000"/>
                    <a:lumOff val="25000"/>
                  </a:schemeClr>
                </a:solidFill>
                <a:latin typeface="Calibri" panose="020F0502020204030204" pitchFamily="34" charset="0"/>
                <a:cs typeface="Calibri" panose="020F0502020204030204" pitchFamily="34" charset="0"/>
              </a:rPr>
              <a:t>dazu</a:t>
            </a:r>
          </a:p>
          <a:p>
            <a:pPr marL="365125" indent="-365125"/>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65125" indent="-365125">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Emotionen stellen auch eine </a:t>
            </a:r>
            <a:r>
              <a:rPr lang="de-DE" sz="2400" b="1" dirty="0">
                <a:solidFill>
                  <a:schemeClr val="tx1">
                    <a:lumMod val="75000"/>
                    <a:lumOff val="25000"/>
                  </a:schemeClr>
                </a:solidFill>
                <a:latin typeface="Calibri" panose="020F0502020204030204" pitchFamily="34" charset="0"/>
                <a:cs typeface="Calibri" panose="020F0502020204030204" pitchFamily="34" charset="0"/>
              </a:rPr>
              <a:t>Chance für neue Situationsbewertungen</a:t>
            </a:r>
            <a:r>
              <a:rPr lang="de-DE" sz="2400" dirty="0">
                <a:solidFill>
                  <a:schemeClr val="tx1">
                    <a:lumMod val="75000"/>
                    <a:lumOff val="25000"/>
                  </a:schemeClr>
                </a:solidFill>
                <a:latin typeface="Calibri" panose="020F0502020204030204" pitchFamily="34" charset="0"/>
                <a:cs typeface="Calibri" panose="020F0502020204030204" pitchFamily="34" charset="0"/>
              </a:rPr>
              <a:t> da</a:t>
            </a:r>
          </a:p>
          <a:p>
            <a:pPr marL="365125" indent="-365125"/>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42900" lvl="0" indent="-342900" eaLnBrk="0" hangingPunct="0">
              <a:spcBef>
                <a:spcPct val="30000"/>
              </a:spcBef>
              <a:buFont typeface="Wingdings" panose="05000000000000000000" pitchFamily="2" charset="2"/>
              <a:buChar char="v"/>
              <a:defRPr/>
            </a:pPr>
            <a:r>
              <a:rPr lang="de-DE" sz="2400" dirty="0">
                <a:solidFill>
                  <a:schemeClr val="tx1">
                    <a:lumMod val="75000"/>
                    <a:lumOff val="25000"/>
                  </a:schemeClr>
                </a:solidFill>
                <a:latin typeface="Calibri" panose="020F0502020204030204" pitchFamily="34" charset="0"/>
                <a:cs typeface="Calibri" panose="020F0502020204030204" pitchFamily="34" charset="0"/>
              </a:rPr>
              <a:t>Verhalten wie die </a:t>
            </a:r>
            <a:r>
              <a:rPr lang="de-DE" sz="2400" b="1" dirty="0">
                <a:solidFill>
                  <a:schemeClr val="tx1">
                    <a:lumMod val="75000"/>
                    <a:lumOff val="25000"/>
                  </a:schemeClr>
                </a:solidFill>
                <a:latin typeface="Calibri" panose="020F0502020204030204" pitchFamily="34" charset="0"/>
                <a:cs typeface="Calibri" panose="020F0502020204030204" pitchFamily="34" charset="0"/>
              </a:rPr>
              <a:t>Person nicht alleine zu lassen</a:t>
            </a:r>
            <a:r>
              <a:rPr lang="de-DE" sz="2400" dirty="0">
                <a:solidFill>
                  <a:schemeClr val="tx1">
                    <a:lumMod val="75000"/>
                    <a:lumOff val="25000"/>
                  </a:schemeClr>
                </a:solidFill>
                <a:latin typeface="Calibri" panose="020F0502020204030204" pitchFamily="34" charset="0"/>
                <a:cs typeface="Calibri" panose="020F0502020204030204" pitchFamily="34" charset="0"/>
              </a:rPr>
              <a:t>, Wohlfühlatmosphäre zu schaffen, ausreichend </a:t>
            </a:r>
            <a:r>
              <a:rPr lang="de-DE" sz="2400" b="1" dirty="0">
                <a:solidFill>
                  <a:schemeClr val="tx1">
                    <a:lumMod val="75000"/>
                    <a:lumOff val="25000"/>
                  </a:schemeClr>
                </a:solidFill>
                <a:latin typeface="Calibri" panose="020F0502020204030204" pitchFamily="34" charset="0"/>
                <a:cs typeface="Calibri" panose="020F0502020204030204" pitchFamily="34" charset="0"/>
              </a:rPr>
              <a:t>Zeit für den Abschluss </a:t>
            </a:r>
            <a:r>
              <a:rPr lang="de-DE" sz="2400" dirty="0">
                <a:solidFill>
                  <a:schemeClr val="tx1">
                    <a:lumMod val="75000"/>
                    <a:lumOff val="25000"/>
                  </a:schemeClr>
                </a:solidFill>
                <a:latin typeface="Calibri" panose="020F0502020204030204" pitchFamily="34" charset="0"/>
                <a:cs typeface="Calibri" panose="020F0502020204030204" pitchFamily="34" charset="0"/>
              </a:rPr>
              <a:t>einzuplanen, kann hilfreich im Umgang mit Emotionen in Biographie-Gesprächen sein</a:t>
            </a:r>
          </a:p>
        </p:txBody>
      </p:sp>
    </p:spTree>
    <p:extLst>
      <p:ext uri="{BB962C8B-B14F-4D97-AF65-F5344CB8AC3E}">
        <p14:creationId xmlns:p14="http://schemas.microsoft.com/office/powerpoint/2010/main" val="37203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img706306" descr="cid:71f14b9a-556c-47d7-90f2-d965836196fe"/>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86100"/>
            <a:ext cx="685800" cy="685800"/>
          </a:xfrm>
          <a:prstGeom prst="rect">
            <a:avLst/>
          </a:prstGeom>
          <a:noFill/>
          <a:ln>
            <a:noFill/>
          </a:ln>
        </p:spPr>
      </p:pic>
      <p:sp>
        <p:nvSpPr>
          <p:cNvPr id="6" name="Flussdiagramm: Verzögerung 5"/>
          <p:cNvSpPr/>
          <p:nvPr/>
        </p:nvSpPr>
        <p:spPr>
          <a:xfrm>
            <a:off x="-4011" y="2209800"/>
            <a:ext cx="5994869"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tx1">
                    <a:lumMod val="75000"/>
                    <a:lumOff val="25000"/>
                  </a:schemeClr>
                </a:solidFill>
                <a:latin typeface="Calibri" panose="020F0502020204030204" pitchFamily="34" charset="0"/>
                <a:cs typeface="Calibri" panose="020F0502020204030204" pitchFamily="34" charset="0"/>
              </a:rPr>
              <a:t>Modul 7 </a:t>
            </a:r>
          </a:p>
          <a:p>
            <a:pPr algn="ctr"/>
            <a:r>
              <a:rPr lang="de-DE" sz="3600" dirty="0">
                <a:solidFill>
                  <a:schemeClr val="tx1">
                    <a:lumMod val="75000"/>
                    <a:lumOff val="25000"/>
                  </a:schemeClr>
                </a:solidFill>
                <a:latin typeface="Calibri" panose="020F0502020204030204" pitchFamily="34" charset="0"/>
                <a:cs typeface="Calibri" panose="020F0502020204030204" pitchFamily="34" charset="0"/>
              </a:rPr>
              <a:t>Wie kann ich in Biographie-Gesprächen mit Emotionen umgehen?</a:t>
            </a:r>
          </a:p>
        </p:txBody>
      </p:sp>
    </p:spTree>
    <p:extLst>
      <p:ext uri="{BB962C8B-B14F-4D97-AF65-F5344CB8AC3E}">
        <p14:creationId xmlns:p14="http://schemas.microsoft.com/office/powerpoint/2010/main" val="406589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Reaktionen in biographischen Gesprächen</a:t>
            </a:r>
          </a:p>
        </p:txBody>
      </p:sp>
      <p:sp>
        <p:nvSpPr>
          <p:cNvPr id="3" name="Inhaltsplatzhalter 2"/>
          <p:cNvSpPr>
            <a:spLocks noGrp="1"/>
          </p:cNvSpPr>
          <p:nvPr>
            <p:ph idx="1"/>
          </p:nvPr>
        </p:nvSpPr>
        <p:spPr/>
        <p:txBody>
          <a:bodyPr/>
          <a:lstStyle/>
          <a:p>
            <a:pPr lvl="1">
              <a:buFont typeface="Arial" panose="020B0604020202020204" pitchFamily="34" charset="0"/>
              <a:buChar char="•"/>
            </a:pPr>
            <a:r>
              <a:rPr lang="de-DE" sz="2400" dirty="0" err="1">
                <a:solidFill>
                  <a:schemeClr val="tx1">
                    <a:lumMod val="75000"/>
                    <a:lumOff val="25000"/>
                  </a:schemeClr>
                </a:solidFill>
              </a:rPr>
              <a:t>Biographiearbeit</a:t>
            </a:r>
            <a:r>
              <a:rPr lang="de-DE" sz="2400" dirty="0">
                <a:solidFill>
                  <a:schemeClr val="tx1">
                    <a:lumMod val="75000"/>
                    <a:lumOff val="25000"/>
                  </a:schemeClr>
                </a:solidFill>
              </a:rPr>
              <a:t> lebt von den Gesprächen über aktuelle und zurückliegende Ereignisse</a:t>
            </a:r>
          </a:p>
          <a:p>
            <a:pPr lvl="1">
              <a:buFont typeface="Arial" panose="020B0604020202020204" pitchFamily="34" charset="0"/>
              <a:buChar char="•"/>
            </a:pPr>
            <a:r>
              <a:rPr lang="de-DE" sz="2400" dirty="0">
                <a:solidFill>
                  <a:schemeClr val="tx1">
                    <a:lumMod val="75000"/>
                    <a:lumOff val="25000"/>
                  </a:schemeClr>
                </a:solidFill>
              </a:rPr>
              <a:t>Menschen machen in ihrem Leben Erfahrungen und erleben Situationen, die starke Gefühle hervorrufen können</a:t>
            </a:r>
          </a:p>
        </p:txBody>
      </p:sp>
      <p:sp>
        <p:nvSpPr>
          <p:cNvPr id="4" name="Wolkenförmige Legende 3"/>
          <p:cNvSpPr/>
          <p:nvPr/>
        </p:nvSpPr>
        <p:spPr>
          <a:xfrm>
            <a:off x="2667000" y="3200400"/>
            <a:ext cx="8077200" cy="2514600"/>
          </a:xfrm>
          <a:prstGeom prst="cloudCallout">
            <a:avLst>
              <a:gd name="adj1" fmla="val -63236"/>
              <a:gd name="adj2" fmla="val 5834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sz="2400" dirty="0">
              <a:latin typeface="Calibri" panose="020F0502020204030204" pitchFamily="34" charset="0"/>
              <a:cs typeface="Calibri" panose="020F0502020204030204" pitchFamily="34" charset="0"/>
            </a:endParaRPr>
          </a:p>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Welche Verhaltensweisen, </a:t>
            </a:r>
          </a:p>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in denen sich starke Gefühle ausdrücken,  </a:t>
            </a:r>
          </a:p>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könnten von Menschen im Alter gezeigt werden?</a:t>
            </a:r>
          </a:p>
        </p:txBody>
      </p:sp>
    </p:spTree>
    <p:extLst>
      <p:ext uri="{BB962C8B-B14F-4D97-AF65-F5344CB8AC3E}">
        <p14:creationId xmlns:p14="http://schemas.microsoft.com/office/powerpoint/2010/main" val="31649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Emotionen wie Trauer</a:t>
            </a:r>
          </a:p>
        </p:txBody>
      </p:sp>
      <p:sp>
        <p:nvSpPr>
          <p:cNvPr id="3" name="Inhaltsplatzhalter 2"/>
          <p:cNvSpPr>
            <a:spLocks noGrp="1"/>
          </p:cNvSpPr>
          <p:nvPr>
            <p:ph idx="1"/>
          </p:nvPr>
        </p:nvSpPr>
        <p:spPr>
          <a:xfrm>
            <a:off x="914400" y="1371601"/>
            <a:ext cx="10668000" cy="4525963"/>
          </a:xfrm>
        </p:spPr>
        <p:txBody>
          <a:bodyPr/>
          <a:lstStyle/>
          <a:p>
            <a:pPr marL="0" indent="0" defTabSz="947593">
              <a:buNone/>
              <a:defRPr/>
            </a:pPr>
            <a:r>
              <a:rPr lang="de-DE" sz="2400" b="1" dirty="0">
                <a:solidFill>
                  <a:schemeClr val="tx1">
                    <a:lumMod val="75000"/>
                    <a:lumOff val="25000"/>
                  </a:schemeClr>
                </a:solidFill>
              </a:rPr>
              <a:t>Trauer</a:t>
            </a:r>
          </a:p>
          <a:p>
            <a:pPr defTabSz="947593">
              <a:defRPr/>
            </a:pPr>
            <a:r>
              <a:rPr lang="de-DE" sz="2400" dirty="0"/>
              <a:t>Keine Seltenheit in der </a:t>
            </a:r>
            <a:r>
              <a:rPr lang="de-DE" sz="2400" dirty="0" err="1"/>
              <a:t>Biographiearbeit</a:t>
            </a:r>
            <a:endParaRPr lang="de-DE" sz="2400" dirty="0"/>
          </a:p>
          <a:p>
            <a:pPr defTabSz="947593">
              <a:defRPr/>
            </a:pPr>
            <a:r>
              <a:rPr lang="de-DE" sz="2400" dirty="0">
                <a:solidFill>
                  <a:schemeClr val="tx1">
                    <a:lumMod val="75000"/>
                    <a:lumOff val="25000"/>
                  </a:schemeClr>
                </a:solidFill>
              </a:rPr>
              <a:t>Aufsteigende</a:t>
            </a:r>
            <a:r>
              <a:rPr lang="de-DE" sz="2400" dirty="0"/>
              <a:t> Emotionen lassen neue Empfindungen und Bewertungen zu</a:t>
            </a:r>
          </a:p>
          <a:p>
            <a:pPr lvl="1" indent="-342900" defTabSz="947593">
              <a:defRPr/>
            </a:pPr>
            <a:r>
              <a:rPr lang="de-DE" sz="2400" dirty="0"/>
              <a:t>Ein </a:t>
            </a:r>
            <a:r>
              <a:rPr lang="de-DE" sz="2400" b="1" dirty="0"/>
              <a:t>neuer Zugang zur eigenen Geschichte </a:t>
            </a:r>
            <a:r>
              <a:rPr lang="de-DE" sz="2400" dirty="0"/>
              <a:t>kann möglich werden</a:t>
            </a:r>
          </a:p>
          <a:p>
            <a:endParaRPr lang="de-DE" dirty="0"/>
          </a:p>
        </p:txBody>
      </p:sp>
      <p:pic>
        <p:nvPicPr>
          <p:cNvPr id="4" name="Grafik 3"/>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5929"/>
                    </a14:imgEffect>
                    <a14:imgEffect>
                      <a14:saturation sat="200000"/>
                    </a14:imgEffect>
                  </a14:imgLayer>
                </a14:imgProps>
              </a:ext>
              <a:ext uri="{28A0092B-C50C-407E-A947-70E740481C1C}">
                <a14:useLocalDpi xmlns:a14="http://schemas.microsoft.com/office/drawing/2010/main" val="0"/>
              </a:ext>
            </a:extLst>
          </a:blip>
          <a:srcRect l="33910" t="7247" b="2329"/>
          <a:stretch/>
        </p:blipFill>
        <p:spPr>
          <a:xfrm>
            <a:off x="7467600" y="3642360"/>
            <a:ext cx="1856465" cy="1905000"/>
          </a:xfrm>
          <a:prstGeom prst="rect">
            <a:avLst/>
          </a:prstGeom>
        </p:spPr>
      </p:pic>
      <p:sp>
        <p:nvSpPr>
          <p:cNvPr id="5" name="Rechteck 4"/>
          <p:cNvSpPr/>
          <p:nvPr/>
        </p:nvSpPr>
        <p:spPr>
          <a:xfrm>
            <a:off x="2710318" y="3642360"/>
            <a:ext cx="4038600" cy="1905000"/>
          </a:xfrm>
          <a:prstGeom prst="rect">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u="sng" dirty="0">
                <a:solidFill>
                  <a:schemeClr val="tx1"/>
                </a:solidFill>
                <a:latin typeface="Calibri" panose="020F0502020204030204" pitchFamily="34" charset="0"/>
                <a:cs typeface="Calibri" panose="020F0502020204030204" pitchFamily="34" charset="0"/>
              </a:rPr>
              <a:t>Wichtig:</a:t>
            </a:r>
          </a:p>
          <a:p>
            <a:pPr marL="342900" indent="-342900">
              <a:buFont typeface="Wingdings" panose="05000000000000000000" pitchFamily="2" charset="2"/>
              <a:buChar char="v"/>
            </a:pPr>
            <a:r>
              <a:rPr lang="de-DE" sz="2400" dirty="0">
                <a:solidFill>
                  <a:schemeClr val="tx1"/>
                </a:solidFill>
                <a:latin typeface="Calibri" panose="020F0502020204030204" pitchFamily="34" charset="0"/>
                <a:cs typeface="Calibri" panose="020F0502020204030204" pitchFamily="34" charset="0"/>
              </a:rPr>
              <a:t>Emotionen Raum geben</a:t>
            </a:r>
          </a:p>
          <a:p>
            <a:pPr marL="342900" indent="-342900">
              <a:buFont typeface="Wingdings" panose="05000000000000000000" pitchFamily="2" charset="2"/>
              <a:buChar char="v"/>
            </a:pPr>
            <a:r>
              <a:rPr lang="de-DE" sz="2400" dirty="0">
                <a:solidFill>
                  <a:schemeClr val="tx1"/>
                </a:solidFill>
                <a:latin typeface="Calibri" panose="020F0502020204030204" pitchFamily="34" charset="0"/>
                <a:cs typeface="Calibri" panose="020F0502020204030204" pitchFamily="34" charset="0"/>
              </a:rPr>
              <a:t>Emotionen zulassen </a:t>
            </a:r>
          </a:p>
          <a:p>
            <a:pPr marL="342900" indent="-342900">
              <a:buFont typeface="Wingdings" panose="05000000000000000000" pitchFamily="2" charset="2"/>
              <a:buChar char="v"/>
            </a:pPr>
            <a:r>
              <a:rPr lang="de-DE" sz="2400" dirty="0">
                <a:solidFill>
                  <a:schemeClr val="tx1"/>
                </a:solidFill>
                <a:latin typeface="Calibri" panose="020F0502020204030204" pitchFamily="34" charset="0"/>
                <a:cs typeface="Calibri" panose="020F0502020204030204" pitchFamily="34" charset="0"/>
              </a:rPr>
              <a:t>Emotionen „aushalten“</a:t>
            </a:r>
          </a:p>
        </p:txBody>
      </p:sp>
    </p:spTree>
    <p:extLst>
      <p:ext uri="{BB962C8B-B14F-4D97-AF65-F5344CB8AC3E}">
        <p14:creationId xmlns:p14="http://schemas.microsoft.com/office/powerpoint/2010/main" val="12520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Ausdruck von Emotionen</a:t>
            </a:r>
          </a:p>
        </p:txBody>
      </p:sp>
      <p:sp>
        <p:nvSpPr>
          <p:cNvPr id="4" name="Rechteck 3"/>
          <p:cNvSpPr/>
          <p:nvPr/>
        </p:nvSpPr>
        <p:spPr>
          <a:xfrm>
            <a:off x="2879296" y="1380085"/>
            <a:ext cx="1453975" cy="1785104"/>
          </a:xfrm>
          <a:prstGeom prst="rect">
            <a:avLst/>
          </a:prstGeom>
        </p:spPr>
        <p:txBody>
          <a:bodyPr wrap="square">
            <a:spAutoFit/>
          </a:bodyPr>
          <a:lstStyle/>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berührt</a:t>
            </a:r>
          </a:p>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bewegt</a:t>
            </a:r>
          </a:p>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belebt</a:t>
            </a:r>
          </a:p>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erlöst</a:t>
            </a:r>
          </a:p>
        </p:txBody>
      </p:sp>
      <p:sp>
        <p:nvSpPr>
          <p:cNvPr id="5" name="Rechteck 4"/>
          <p:cNvSpPr/>
          <p:nvPr/>
        </p:nvSpPr>
        <p:spPr>
          <a:xfrm>
            <a:off x="5133411" y="1384216"/>
            <a:ext cx="2057400" cy="4708981"/>
          </a:xfrm>
          <a:prstGeom prst="rect">
            <a:avLst/>
          </a:prstGeom>
        </p:spPr>
        <p:txBody>
          <a:bodyPr wrap="square">
            <a:spAutoFit/>
          </a:bodyPr>
          <a:lstStyle/>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selig</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unbekümmert </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aktiv</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friedvoll</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hoffnungsvoll</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mitteilsam</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angeregt</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freudig</a:t>
            </a:r>
          </a:p>
        </p:txBody>
      </p:sp>
      <p:sp>
        <p:nvSpPr>
          <p:cNvPr id="6" name="Rechteck 5"/>
          <p:cNvSpPr/>
          <p:nvPr/>
        </p:nvSpPr>
        <p:spPr>
          <a:xfrm>
            <a:off x="7190811" y="1326257"/>
            <a:ext cx="1764030" cy="2862322"/>
          </a:xfrm>
          <a:prstGeom prst="rect">
            <a:avLst/>
          </a:prstGeom>
        </p:spPr>
        <p:txBody>
          <a:bodyPr wrap="square">
            <a:spAutoFit/>
          </a:bodyPr>
          <a:lstStyle/>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angespannt</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frustriert</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hilflos</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müde</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unsicher</a:t>
            </a:r>
          </a:p>
        </p:txBody>
      </p:sp>
      <p:sp>
        <p:nvSpPr>
          <p:cNvPr id="7" name="Rechteck 6"/>
          <p:cNvSpPr/>
          <p:nvPr/>
        </p:nvSpPr>
        <p:spPr>
          <a:xfrm>
            <a:off x="8954841" y="1326257"/>
            <a:ext cx="2807851" cy="4093428"/>
          </a:xfrm>
          <a:prstGeom prst="rect">
            <a:avLst/>
          </a:prstGeom>
        </p:spPr>
        <p:txBody>
          <a:bodyPr wrap="square">
            <a:spAutoFit/>
          </a:bodyPr>
          <a:lstStyle/>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nervös</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niedergeschlagen</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schwermütig</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traurig</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träge</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kribbelig</a:t>
            </a:r>
          </a:p>
          <a:p>
            <a:pPr algn="just">
              <a:spcBef>
                <a:spcPts val="0"/>
              </a:spcBef>
              <a:spcAft>
                <a:spcPts val="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unruhig</a:t>
            </a:r>
            <a:endParaRPr lang="de-DE" sz="2000" dirty="0"/>
          </a:p>
        </p:txBody>
      </p:sp>
      <p:sp>
        <p:nvSpPr>
          <p:cNvPr id="8" name="Wolkenförmige Legende 7"/>
          <p:cNvSpPr/>
          <p:nvPr/>
        </p:nvSpPr>
        <p:spPr>
          <a:xfrm>
            <a:off x="1764168" y="3314323"/>
            <a:ext cx="3092455" cy="2297675"/>
          </a:xfrm>
          <a:prstGeom prst="cloudCallout">
            <a:avLst>
              <a:gd name="adj1" fmla="val -63966"/>
              <a:gd name="adj2" fmla="val 6414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200" dirty="0">
                <a:latin typeface="Calibri" panose="020F0502020204030204" pitchFamily="34" charset="0"/>
                <a:cs typeface="Calibri" panose="020F0502020204030204" pitchFamily="34" charset="0"/>
              </a:rPr>
              <a:t>Welches Gefühl könnte sich z. B. im Weinen ausdrücken?</a:t>
            </a:r>
          </a:p>
        </p:txBody>
      </p:sp>
      <p:sp>
        <p:nvSpPr>
          <p:cNvPr id="9" name="Rechteck 8"/>
          <p:cNvSpPr/>
          <p:nvPr/>
        </p:nvSpPr>
        <p:spPr>
          <a:xfrm>
            <a:off x="1004760" y="1388794"/>
            <a:ext cx="1538261" cy="2246769"/>
          </a:xfrm>
          <a:prstGeom prst="rect">
            <a:avLst/>
          </a:prstGeom>
        </p:spPr>
        <p:txBody>
          <a:bodyPr wrap="square">
            <a:spAutoFit/>
          </a:bodyPr>
          <a:lstStyle/>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geborgen</a:t>
            </a:r>
          </a:p>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gelassen</a:t>
            </a:r>
          </a:p>
          <a:p>
            <a:pPr algn="just">
              <a:spcBef>
                <a:spcPts val="600"/>
              </a:spcBef>
              <a:spcAft>
                <a:spcPts val="600"/>
              </a:spcAft>
            </a:pPr>
            <a:r>
              <a:rPr lang="de-DE" sz="20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involviert</a:t>
            </a:r>
          </a:p>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zufrieden</a:t>
            </a:r>
          </a:p>
          <a:p>
            <a:pPr algn="just">
              <a:spcBef>
                <a:spcPts val="600"/>
              </a:spcBef>
              <a:spcAft>
                <a:spcPts val="600"/>
              </a:spcAft>
            </a:pPr>
            <a:r>
              <a:rPr lang="de-DE" sz="2000" dirty="0">
                <a:latin typeface="Calibri" panose="020F0502020204030204" pitchFamily="34" charset="0"/>
                <a:ea typeface="Calibri" panose="020F0502020204030204" pitchFamily="34" charset="0"/>
                <a:cs typeface="Times New Roman" panose="02020603050405020304" pitchFamily="18" charset="0"/>
              </a:rPr>
              <a:t>sanft</a:t>
            </a:r>
          </a:p>
        </p:txBody>
      </p:sp>
    </p:spTree>
    <p:extLst>
      <p:ext uri="{BB962C8B-B14F-4D97-AF65-F5344CB8AC3E}">
        <p14:creationId xmlns:p14="http://schemas.microsoft.com/office/powerpoint/2010/main" val="7534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Vier Schritte im Umgang mit Emotionen</a:t>
            </a:r>
          </a:p>
        </p:txBody>
      </p:sp>
      <p:graphicFrame>
        <p:nvGraphicFramePr>
          <p:cNvPr id="5" name="Tabelle 4"/>
          <p:cNvGraphicFramePr>
            <a:graphicFrameLocks noGrp="1"/>
          </p:cNvGraphicFramePr>
          <p:nvPr>
            <p:extLst>
              <p:ext uri="{D42A27DB-BD31-4B8C-83A1-F6EECF244321}">
                <p14:modId xmlns:p14="http://schemas.microsoft.com/office/powerpoint/2010/main" val="2567324678"/>
              </p:ext>
            </p:extLst>
          </p:nvPr>
        </p:nvGraphicFramePr>
        <p:xfrm>
          <a:off x="1066800" y="2514600"/>
          <a:ext cx="10134601" cy="2156748"/>
        </p:xfrm>
        <a:graphic>
          <a:graphicData uri="http://schemas.openxmlformats.org/drawingml/2006/table">
            <a:tbl>
              <a:tblPr firstRow="1" firstCol="1" bandRow="1"/>
              <a:tblGrid>
                <a:gridCol w="2026921">
                  <a:extLst>
                    <a:ext uri="{9D8B030D-6E8A-4147-A177-3AD203B41FA5}">
                      <a16:colId xmlns:a16="http://schemas.microsoft.com/office/drawing/2014/main" val="1760129766"/>
                    </a:ext>
                  </a:extLst>
                </a:gridCol>
                <a:gridCol w="2939034">
                  <a:extLst>
                    <a:ext uri="{9D8B030D-6E8A-4147-A177-3AD203B41FA5}">
                      <a16:colId xmlns:a16="http://schemas.microsoft.com/office/drawing/2014/main" val="3553878359"/>
                    </a:ext>
                  </a:extLst>
                </a:gridCol>
                <a:gridCol w="2634996">
                  <a:extLst>
                    <a:ext uri="{9D8B030D-6E8A-4147-A177-3AD203B41FA5}">
                      <a16:colId xmlns:a16="http://schemas.microsoft.com/office/drawing/2014/main" val="1127307380"/>
                    </a:ext>
                  </a:extLst>
                </a:gridCol>
                <a:gridCol w="2533650">
                  <a:extLst>
                    <a:ext uri="{9D8B030D-6E8A-4147-A177-3AD203B41FA5}">
                      <a16:colId xmlns:a16="http://schemas.microsoft.com/office/drawing/2014/main" val="2045977092"/>
                    </a:ext>
                  </a:extLst>
                </a:gridCol>
              </a:tblGrid>
              <a:tr h="2156748">
                <a:tc>
                  <a:txBody>
                    <a:bodyPr/>
                    <a:lstStyle/>
                    <a:p>
                      <a:pPr algn="l">
                        <a:spcBef>
                          <a:spcPts val="600"/>
                        </a:spcBef>
                        <a:spcAft>
                          <a:spcPts val="600"/>
                        </a:spcAft>
                      </a:pPr>
                      <a:r>
                        <a:rPr lang="de-DE" sz="24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Beobachtung</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600"/>
                        </a:spcBef>
                        <a:spcAft>
                          <a:spcPts val="600"/>
                        </a:spcAft>
                      </a:pPr>
                      <a:r>
                        <a:rPr lang="de-DE"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Welches Verhalten beobachte ich?</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9050" cap="flat" cmpd="sng" algn="ctr">
                      <a:solidFill>
                        <a:srgbClr val="93D07C"/>
                      </a:solidFill>
                      <a:prstDash val="solid"/>
                      <a:round/>
                      <a:headEnd type="none" w="med" len="med"/>
                      <a:tailEnd type="none" w="med" len="med"/>
                    </a:lnB>
                  </a:tcPr>
                </a:tc>
                <a:tc>
                  <a:txBody>
                    <a:bodyPr/>
                    <a:lstStyle/>
                    <a:p>
                      <a:pPr algn="l">
                        <a:spcBef>
                          <a:spcPts val="600"/>
                        </a:spcBef>
                        <a:spcAft>
                          <a:spcPts val="600"/>
                        </a:spcAft>
                      </a:pPr>
                      <a:r>
                        <a:rPr lang="de-DE" sz="24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Gefühle wahrnehmen</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600"/>
                        </a:spcBef>
                        <a:spcAft>
                          <a:spcPts val="600"/>
                        </a:spcAft>
                      </a:pPr>
                      <a:r>
                        <a:rPr lang="de-DE"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Welche Gefühle nehme ich bei meinem Gegenüber wahr?</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9050" cap="flat" cmpd="sng" algn="ctr">
                      <a:solidFill>
                        <a:srgbClr val="93D07C"/>
                      </a:solidFill>
                      <a:prstDash val="solid"/>
                      <a:round/>
                      <a:headEnd type="none" w="med" len="med"/>
                      <a:tailEnd type="none" w="med" len="med"/>
                    </a:lnB>
                  </a:tcPr>
                </a:tc>
                <a:tc>
                  <a:txBody>
                    <a:bodyPr/>
                    <a:lstStyle/>
                    <a:p>
                      <a:pPr algn="l">
                        <a:spcBef>
                          <a:spcPts val="600"/>
                        </a:spcBef>
                        <a:spcAft>
                          <a:spcPts val="600"/>
                        </a:spcAft>
                      </a:pPr>
                      <a:r>
                        <a:rPr lang="de-DE" sz="24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Bedürfnisse erkennen</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600"/>
                        </a:spcBef>
                        <a:spcAft>
                          <a:spcPts val="600"/>
                        </a:spcAft>
                      </a:pPr>
                      <a:r>
                        <a:rPr lang="de-DE"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Worum könnte es meinem Gegenüber gehen?</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9050" cap="flat" cmpd="sng" algn="ctr">
                      <a:solidFill>
                        <a:srgbClr val="93D07C"/>
                      </a:solidFill>
                      <a:prstDash val="solid"/>
                      <a:round/>
                      <a:headEnd type="none" w="med" len="med"/>
                      <a:tailEnd type="none" w="med" len="med"/>
                    </a:lnB>
                  </a:tcPr>
                </a:tc>
                <a:tc>
                  <a:txBody>
                    <a:bodyPr/>
                    <a:lstStyle/>
                    <a:p>
                      <a:pPr algn="l">
                        <a:spcBef>
                          <a:spcPts val="600"/>
                        </a:spcBef>
                        <a:spcAft>
                          <a:spcPts val="600"/>
                        </a:spcAft>
                      </a:pPr>
                      <a:r>
                        <a:rPr lang="de-DE" sz="24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Handlungs-möglichkeiten</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600"/>
                        </a:spcBef>
                        <a:spcAft>
                          <a:spcPts val="600"/>
                        </a:spcAft>
                      </a:pPr>
                      <a:r>
                        <a:rPr lang="de-DE"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Wie kann ich mit der Situation umgehen?</a:t>
                      </a:r>
                      <a:endParaRPr lang="de-DE"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9050" cap="flat" cmpd="sng" algn="ctr">
                      <a:solidFill>
                        <a:srgbClr val="93D07C"/>
                      </a:solidFill>
                      <a:prstDash val="solid"/>
                      <a:round/>
                      <a:headEnd type="none" w="med" len="med"/>
                      <a:tailEnd type="none" w="med" len="med"/>
                    </a:lnB>
                  </a:tcPr>
                </a:tc>
                <a:extLst>
                  <a:ext uri="{0D108BD9-81ED-4DB2-BD59-A6C34878D82A}">
                    <a16:rowId xmlns:a16="http://schemas.microsoft.com/office/drawing/2014/main" val="1930419419"/>
                  </a:ext>
                </a:extLst>
              </a:tr>
            </a:tbl>
          </a:graphicData>
        </a:graphic>
      </p:graphicFrame>
      <p:sp>
        <p:nvSpPr>
          <p:cNvPr id="6" name="Nach unten gekrümmter Pfeil 5"/>
          <p:cNvSpPr/>
          <p:nvPr/>
        </p:nvSpPr>
        <p:spPr>
          <a:xfrm flipV="1">
            <a:off x="2514600" y="4686988"/>
            <a:ext cx="1295400" cy="563302"/>
          </a:xfrm>
          <a:prstGeom prst="curvedDownArrow">
            <a:avLst/>
          </a:prstGeom>
          <a:solidFill>
            <a:srgbClr val="9FD179"/>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 name="Nach unten gekrümmter Pfeil 6"/>
          <p:cNvSpPr/>
          <p:nvPr/>
        </p:nvSpPr>
        <p:spPr>
          <a:xfrm flipV="1">
            <a:off x="5334000" y="4686988"/>
            <a:ext cx="1295400" cy="563302"/>
          </a:xfrm>
          <a:prstGeom prst="curvedDownArrow">
            <a:avLst/>
          </a:prstGeom>
          <a:solidFill>
            <a:srgbClr val="9FD179"/>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Nach unten gekrümmter Pfeil 7"/>
          <p:cNvSpPr/>
          <p:nvPr/>
        </p:nvSpPr>
        <p:spPr>
          <a:xfrm flipV="1">
            <a:off x="8077200" y="4686988"/>
            <a:ext cx="1295400" cy="563302"/>
          </a:xfrm>
          <a:prstGeom prst="curvedDownArrow">
            <a:avLst/>
          </a:prstGeom>
          <a:solidFill>
            <a:srgbClr val="9FD179"/>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p:nvSpPr>
        <p:spPr>
          <a:xfrm>
            <a:off x="990600" y="1174280"/>
            <a:ext cx="10287000" cy="830997"/>
          </a:xfrm>
          <a:prstGeom prst="rect">
            <a:avLst/>
          </a:prstGeom>
          <a:noFill/>
        </p:spPr>
        <p:txBody>
          <a:bodyPr wrap="square" rtlCol="0">
            <a:spAutoFi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Nehmen Sie sich beispielhaft ein Verhalten. </a:t>
            </a:r>
          </a:p>
          <a:p>
            <a:r>
              <a:rPr lang="de-DE" sz="2400" dirty="0">
                <a:solidFill>
                  <a:schemeClr val="tx1">
                    <a:lumMod val="75000"/>
                    <a:lumOff val="25000"/>
                  </a:schemeClr>
                </a:solidFill>
                <a:latin typeface="Calibri" panose="020F0502020204030204" pitchFamily="34" charset="0"/>
                <a:cs typeface="Calibri" panose="020F0502020204030204" pitchFamily="34" charset="0"/>
              </a:rPr>
              <a:t>Gehen Sie hierzu die folgenden Schritte durch.</a:t>
            </a:r>
          </a:p>
        </p:txBody>
      </p:sp>
    </p:spTree>
    <p:extLst>
      <p:ext uri="{BB962C8B-B14F-4D97-AF65-F5344CB8AC3E}">
        <p14:creationId xmlns:p14="http://schemas.microsoft.com/office/powerpoint/2010/main" val="176999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Emotionen</a:t>
            </a:r>
          </a:p>
        </p:txBody>
      </p:sp>
      <p:sp>
        <p:nvSpPr>
          <p:cNvPr id="3" name="Inhaltsplatzhalter 2"/>
          <p:cNvSpPr>
            <a:spLocks noGrp="1"/>
          </p:cNvSpPr>
          <p:nvPr>
            <p:ph idx="1"/>
          </p:nvPr>
        </p:nvSpPr>
        <p:spPr/>
        <p:txBody>
          <a:bodyPr/>
          <a:lstStyle/>
          <a:p>
            <a:pPr marL="0" indent="0" algn="ctr">
              <a:buNone/>
            </a:pPr>
            <a:r>
              <a:rPr lang="de-DE" sz="3200" dirty="0"/>
              <a:t>Die Person sollte nicht alleine gelassen werden.</a:t>
            </a:r>
          </a:p>
        </p:txBody>
      </p:sp>
      <p:sp>
        <p:nvSpPr>
          <p:cNvPr id="4" name="Wolkenförmige Legende 3"/>
          <p:cNvSpPr/>
          <p:nvPr/>
        </p:nvSpPr>
        <p:spPr>
          <a:xfrm>
            <a:off x="3886200" y="2605882"/>
            <a:ext cx="4419600" cy="2057400"/>
          </a:xfrm>
          <a:prstGeom prst="cloudCallout">
            <a:avLst>
              <a:gd name="adj1" fmla="val -72467"/>
              <a:gd name="adj2" fmla="val 6663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Wie kann das gelingen?</a:t>
            </a:r>
          </a:p>
        </p:txBody>
      </p:sp>
    </p:spTree>
    <p:extLst>
      <p:ext uri="{BB962C8B-B14F-4D97-AF65-F5344CB8AC3E}">
        <p14:creationId xmlns:p14="http://schemas.microsoft.com/office/powerpoint/2010/main" val="287669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Emotionen</a:t>
            </a:r>
          </a:p>
        </p:txBody>
      </p:sp>
      <p:sp>
        <p:nvSpPr>
          <p:cNvPr id="3" name="Inhaltsplatzhalter 2"/>
          <p:cNvSpPr>
            <a:spLocks noGrp="1"/>
          </p:cNvSpPr>
          <p:nvPr>
            <p:ph idx="1"/>
          </p:nvPr>
        </p:nvSpPr>
        <p:spPr/>
        <p:txBody>
          <a:bodyPr/>
          <a:lstStyle/>
          <a:p>
            <a:pPr marL="0" indent="0" algn="ctr">
              <a:buNone/>
            </a:pPr>
            <a:r>
              <a:rPr lang="de-DE" sz="3200" dirty="0"/>
              <a:t>Die Person sollte nicht alleine gelassen werden.</a:t>
            </a:r>
          </a:p>
          <a:p>
            <a:pPr marL="457200" lvl="1" indent="0">
              <a:buNone/>
            </a:pPr>
            <a:endParaRPr lang="de-DE" sz="2400" dirty="0"/>
          </a:p>
          <a:p>
            <a:pPr marL="457200" lvl="1" indent="0">
              <a:buNone/>
            </a:pPr>
            <a:r>
              <a:rPr lang="de-DE" sz="2400" dirty="0"/>
              <a:t>Für schwere Themen im Verlauf:</a:t>
            </a:r>
          </a:p>
          <a:p>
            <a:pPr lvl="1">
              <a:buFont typeface="Arial" panose="020B0604020202020204" pitchFamily="34" charset="0"/>
              <a:buChar char="•"/>
            </a:pPr>
            <a:r>
              <a:rPr lang="de-DE" sz="2400" dirty="0"/>
              <a:t>Stimmung und Atmosphäre sind wichtiger als die inhaltliche Bearbeitung</a:t>
            </a:r>
          </a:p>
          <a:p>
            <a:pPr marL="457200" lvl="1" indent="0">
              <a:buNone/>
            </a:pPr>
            <a:endParaRPr lang="de-DE" sz="2400" dirty="0"/>
          </a:p>
          <a:p>
            <a:pPr marL="457200" lvl="1" indent="0">
              <a:buNone/>
            </a:pPr>
            <a:r>
              <a:rPr lang="de-DE" sz="2400" dirty="0"/>
              <a:t>Sicher zum Gesprächsende führen:</a:t>
            </a:r>
          </a:p>
          <a:p>
            <a:pPr lvl="1">
              <a:buFont typeface="Arial" panose="020B0604020202020204" pitchFamily="34" charset="0"/>
              <a:buChar char="•"/>
            </a:pPr>
            <a:r>
              <a:rPr lang="de-DE" sz="2400" dirty="0"/>
              <a:t>Einen guten Abschluss finden</a:t>
            </a:r>
          </a:p>
          <a:p>
            <a:pPr lvl="1">
              <a:buFont typeface="Arial" panose="020B0604020202020204" pitchFamily="34" charset="0"/>
              <a:buChar char="•"/>
            </a:pPr>
            <a:r>
              <a:rPr lang="de-DE" sz="2400" dirty="0"/>
              <a:t>Abschließend die Frage stellen: „</a:t>
            </a:r>
            <a:r>
              <a:rPr lang="de-DE" sz="2400" i="1" dirty="0"/>
              <a:t>Wie geht es Ihnen jetzt?</a:t>
            </a:r>
            <a:r>
              <a:rPr lang="de-DE" sz="2400" dirty="0"/>
              <a:t>“ und hierfür ausreichend Zeit einplanen</a:t>
            </a:r>
          </a:p>
        </p:txBody>
      </p:sp>
    </p:spTree>
    <p:extLst>
      <p:ext uri="{BB962C8B-B14F-4D97-AF65-F5344CB8AC3E}">
        <p14:creationId xmlns:p14="http://schemas.microsoft.com/office/powerpoint/2010/main" val="294917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Emotionen</a:t>
            </a:r>
          </a:p>
        </p:txBody>
      </p:sp>
      <p:sp>
        <p:nvSpPr>
          <p:cNvPr id="3" name="Inhaltsplatzhalter 2"/>
          <p:cNvSpPr>
            <a:spLocks noGrp="1"/>
          </p:cNvSpPr>
          <p:nvPr>
            <p:ph idx="1"/>
          </p:nvPr>
        </p:nvSpPr>
        <p:spPr/>
        <p:txBody>
          <a:bodyPr/>
          <a:lstStyle/>
          <a:p>
            <a:pPr marL="0" indent="0" algn="ctr">
              <a:buNone/>
            </a:pPr>
            <a:r>
              <a:rPr lang="de-DE" sz="3200" dirty="0"/>
              <a:t>Die Person sollte nicht alleine gelassen werden.</a:t>
            </a:r>
          </a:p>
          <a:p>
            <a:pPr marL="457200" lvl="1" indent="0">
              <a:buFontTx/>
              <a:buNone/>
            </a:pPr>
            <a:endParaRPr lang="de-DE" sz="2400" dirty="0">
              <a:solidFill>
                <a:schemeClr val="tx1">
                  <a:lumMod val="75000"/>
                  <a:lumOff val="25000"/>
                </a:schemeClr>
              </a:solidFill>
            </a:endParaRPr>
          </a:p>
          <a:p>
            <a:pPr marL="457200" lvl="1" indent="0">
              <a:buNone/>
            </a:pPr>
            <a:r>
              <a:rPr lang="de-DE" sz="2800" dirty="0">
                <a:solidFill>
                  <a:schemeClr val="tx1">
                    <a:lumMod val="75000"/>
                    <a:lumOff val="25000"/>
                  </a:schemeClr>
                </a:solidFill>
              </a:rPr>
              <a:t>Wenn es nicht zu einem positiven Abschluss kommt:</a:t>
            </a:r>
          </a:p>
          <a:p>
            <a:pPr lvl="1">
              <a:buFont typeface="Arial" panose="020B0604020202020204" pitchFamily="34" charset="0"/>
              <a:buChar char="•"/>
            </a:pPr>
            <a:r>
              <a:rPr lang="de-DE" sz="2800" dirty="0">
                <a:solidFill>
                  <a:schemeClr val="tx1">
                    <a:lumMod val="75000"/>
                    <a:lumOff val="25000"/>
                  </a:schemeClr>
                </a:solidFill>
              </a:rPr>
              <a:t>Angebot zu Telefongespräch am Folgetag </a:t>
            </a:r>
          </a:p>
          <a:p>
            <a:pPr lvl="1">
              <a:buFont typeface="Arial" panose="020B0604020202020204" pitchFamily="34" charset="0"/>
              <a:buChar char="•"/>
            </a:pPr>
            <a:r>
              <a:rPr lang="de-DE" sz="2800" dirty="0">
                <a:solidFill>
                  <a:schemeClr val="tx1">
                    <a:lumMod val="75000"/>
                    <a:lumOff val="25000"/>
                  </a:schemeClr>
                </a:solidFill>
              </a:rPr>
              <a:t>Übergabe an andere Bezugs- oder Vertrauensperson</a:t>
            </a:r>
          </a:p>
          <a:p>
            <a:pPr lvl="1">
              <a:buFont typeface="Arial" panose="020B0604020202020204" pitchFamily="34" charset="0"/>
              <a:buChar char="•"/>
            </a:pPr>
            <a:r>
              <a:rPr lang="de-DE" sz="2800" dirty="0">
                <a:solidFill>
                  <a:schemeClr val="tx1">
                    <a:lumMod val="75000"/>
                    <a:lumOff val="25000"/>
                  </a:schemeClr>
                </a:solidFill>
              </a:rPr>
              <a:t>Gemeinsam überlegen, was helfen könnte</a:t>
            </a:r>
          </a:p>
          <a:p>
            <a:pPr marL="0" indent="0">
              <a:buNone/>
            </a:pPr>
            <a:endParaRPr lang="de-DE" dirty="0"/>
          </a:p>
        </p:txBody>
      </p:sp>
    </p:spTree>
    <p:extLst>
      <p:ext uri="{BB962C8B-B14F-4D97-AF65-F5344CB8AC3E}">
        <p14:creationId xmlns:p14="http://schemas.microsoft.com/office/powerpoint/2010/main" val="31135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Emotionen</a:t>
            </a:r>
          </a:p>
        </p:txBody>
      </p:sp>
      <p:pic>
        <p:nvPicPr>
          <p:cNvPr id="4" name="Grafik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5929"/>
                    </a14:imgEffect>
                    <a14:imgEffect>
                      <a14:saturation sat="200000"/>
                    </a14:imgEffect>
                  </a14:imgLayer>
                </a14:imgProps>
              </a:ext>
              <a:ext uri="{28A0092B-C50C-407E-A947-70E740481C1C}">
                <a14:useLocalDpi xmlns:a14="http://schemas.microsoft.com/office/drawing/2010/main" val="0"/>
              </a:ext>
            </a:extLst>
          </a:blip>
          <a:srcRect t="7247" b="21739"/>
          <a:stretch/>
        </p:blipFill>
        <p:spPr>
          <a:xfrm>
            <a:off x="3096869" y="1165139"/>
            <a:ext cx="8501029" cy="4527722"/>
          </a:xfrm>
          <a:prstGeom prst="rect">
            <a:avLst/>
          </a:prstGeom>
        </p:spPr>
      </p:pic>
      <p:sp>
        <p:nvSpPr>
          <p:cNvPr id="5" name="Rectangle 3"/>
          <p:cNvSpPr txBox="1">
            <a:spLocks noChangeArrowheads="1"/>
          </p:cNvSpPr>
          <p:nvPr/>
        </p:nvSpPr>
        <p:spPr bwMode="auto">
          <a:xfrm>
            <a:off x="3200400" y="2811162"/>
            <a:ext cx="5791200" cy="215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FontTx/>
              <a:buNone/>
            </a:pPr>
            <a:r>
              <a:rPr lang="de-DE" sz="2400" kern="0" dirty="0">
                <a:solidFill>
                  <a:schemeClr val="tx1">
                    <a:lumMod val="75000"/>
                    <a:lumOff val="25000"/>
                  </a:schemeClr>
                </a:solidFill>
              </a:rPr>
              <a:t>Trauer, Weinen etc. sind keine Gefühle, die problematisch sind, sondern sie gehören zur Erinnerung dazu</a:t>
            </a:r>
          </a:p>
          <a:p>
            <a:pPr marL="457200" lvl="1" indent="0">
              <a:buFontTx/>
              <a:buNone/>
            </a:pPr>
            <a:endParaRPr lang="de-DE" sz="1800" kern="0" dirty="0"/>
          </a:p>
          <a:p>
            <a:pPr marL="457200" lvl="1" indent="0">
              <a:buFontTx/>
              <a:buNone/>
            </a:pPr>
            <a:endParaRPr lang="de-DE" kern="0" dirty="0"/>
          </a:p>
          <a:p>
            <a:pPr marL="457200" lvl="1" indent="0">
              <a:buFontTx/>
              <a:buNone/>
            </a:pPr>
            <a:endParaRPr lang="de-DE" kern="0" dirty="0"/>
          </a:p>
        </p:txBody>
      </p:sp>
      <p:sp>
        <p:nvSpPr>
          <p:cNvPr id="6" name="Pfeil nach rechts 5"/>
          <p:cNvSpPr/>
          <p:nvPr/>
        </p:nvSpPr>
        <p:spPr>
          <a:xfrm>
            <a:off x="762000" y="2898182"/>
            <a:ext cx="1828800" cy="914400"/>
          </a:xfrm>
          <a:prstGeom prst="rightArrow">
            <a:avLst/>
          </a:prstGeom>
          <a:solidFill>
            <a:srgbClr val="CEEAB0"/>
          </a:solidFill>
          <a:ln w="6350">
            <a:solidFill>
              <a:srgbClr val="0E1E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57282614"/>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1424</Words>
  <Application>Microsoft Office PowerPoint</Application>
  <PresentationFormat>Breitbild</PresentationFormat>
  <Paragraphs>189</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Calibri</vt:lpstr>
      <vt:lpstr>Wingdings</vt:lpstr>
      <vt:lpstr>Utsaah</vt:lpstr>
      <vt:lpstr>Arial</vt:lpstr>
      <vt:lpstr>Standarddesign</vt:lpstr>
      <vt:lpstr>PowerPoint-Präsentation</vt:lpstr>
      <vt:lpstr>Reaktionen in biographischen Gesprächen</vt:lpstr>
      <vt:lpstr>Emotionen wie Trauer</vt:lpstr>
      <vt:lpstr>Ausdruck von Emotionen</vt:lpstr>
      <vt:lpstr>Vier Schritte im Umgang mit Emotionen</vt:lpstr>
      <vt:lpstr>Umgang mit Emotionen</vt:lpstr>
      <vt:lpstr>Umgang mit Emotionen</vt:lpstr>
      <vt:lpstr>Umgang mit Emotionen</vt:lpstr>
      <vt:lpstr>Umgang mit Emotionen</vt:lpstr>
      <vt:lpstr>Selbstreflexion</vt:lpstr>
      <vt:lpstr>Modul 7: Take-Home-Message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Friedericke Hardering</dc:creator>
  <cp:lastModifiedBy>Almut Plath</cp:lastModifiedBy>
  <cp:revision>1461</cp:revision>
  <cp:lastPrinted>2018-12-17T10:36:54Z</cp:lastPrinted>
  <dcterms:created xsi:type="dcterms:W3CDTF">1601-01-01T00:00:00Z</dcterms:created>
  <dcterms:modified xsi:type="dcterms:W3CDTF">2023-08-02T04:09:57Z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